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4"/>
  </p:sldMasterIdLst>
  <p:notesMasterIdLst>
    <p:notesMasterId r:id="rId25"/>
  </p:notesMasterIdLst>
  <p:handoutMasterIdLst>
    <p:handoutMasterId r:id="rId26"/>
  </p:handoutMasterIdLst>
  <p:sldIdLst>
    <p:sldId id="383" r:id="rId5"/>
    <p:sldId id="384" r:id="rId6"/>
    <p:sldId id="387" r:id="rId7"/>
    <p:sldId id="395" r:id="rId8"/>
    <p:sldId id="394" r:id="rId9"/>
    <p:sldId id="417" r:id="rId10"/>
    <p:sldId id="400" r:id="rId11"/>
    <p:sldId id="416" r:id="rId12"/>
    <p:sldId id="396" r:id="rId13"/>
    <p:sldId id="397" r:id="rId14"/>
    <p:sldId id="398" r:id="rId15"/>
    <p:sldId id="401" r:id="rId16"/>
    <p:sldId id="402" r:id="rId17"/>
    <p:sldId id="408" r:id="rId18"/>
    <p:sldId id="409" r:id="rId19"/>
    <p:sldId id="414" r:id="rId20"/>
    <p:sldId id="415" r:id="rId21"/>
    <p:sldId id="411" r:id="rId22"/>
    <p:sldId id="406" r:id="rId23"/>
    <p:sldId id="386" r:id="rId2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me" id="{705054ED-DB56-FA4C-BB16-D35BDEFFF4C1}">
          <p14:sldIdLst/>
        </p14:section>
        <p14:section name="Slides" id="{1DD9BD06-652A-F54E-AC5F-24FB265C3302}">
          <p14:sldIdLst>
            <p14:sldId id="383"/>
            <p14:sldId id="384"/>
            <p14:sldId id="387"/>
            <p14:sldId id="395"/>
            <p14:sldId id="394"/>
            <p14:sldId id="417"/>
            <p14:sldId id="400"/>
            <p14:sldId id="416"/>
            <p14:sldId id="396"/>
            <p14:sldId id="397"/>
            <p14:sldId id="398"/>
            <p14:sldId id="401"/>
            <p14:sldId id="402"/>
            <p14:sldId id="408"/>
            <p14:sldId id="409"/>
            <p14:sldId id="414"/>
            <p14:sldId id="415"/>
            <p14:sldId id="411"/>
            <p14:sldId id="406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FFFFFF"/>
    <a:srgbClr val="00A254"/>
    <a:srgbClr val="3FA7CA"/>
    <a:srgbClr val="8A65A9"/>
    <a:srgbClr val="584485"/>
    <a:srgbClr val="649C92"/>
    <a:srgbClr val="95619E"/>
    <a:srgbClr val="D1BF2E"/>
    <a:srgbClr val="43A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0146" autoAdjust="0"/>
  </p:normalViewPr>
  <p:slideViewPr>
    <p:cSldViewPr snapToGrid="0" snapToObjects="1">
      <p:cViewPr varScale="1">
        <p:scale>
          <a:sx n="104" d="100"/>
          <a:sy n="104" d="100"/>
        </p:scale>
        <p:origin x="756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2968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6E5C6-4B27-4936-B710-9124DDB49F2E}" type="doc">
      <dgm:prSet loTypeId="urn:microsoft.com/office/officeart/2005/8/layout/chevron1" loCatId="process" qsTypeId="urn:microsoft.com/office/officeart/2005/8/quickstyle/simple1" qsCatId="simple" csTypeId="urn:microsoft.com/office/officeart/2005/8/colors/accent6_5" csCatId="accent6" phldr="1"/>
      <dgm:spPr/>
    </dgm:pt>
    <dgm:pt modelId="{B63E5616-A4A1-4706-AF38-514A5592B3F3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ca-ES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Recepció de sol·licituds</a:t>
          </a:r>
          <a:endParaRPr lang="ca-ES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8AAEC-7A7E-456D-8302-C265C72FD71E}" type="parTrans" cxnId="{AAD3E76C-0B10-4C3A-9DA7-E8A4E5B3049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92F03C30-5716-40FD-AA8F-9906C7529C3F}" type="sibTrans" cxnId="{AAD3E76C-0B10-4C3A-9DA7-E8A4E5B3049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9FAA1109-5422-44F3-A50F-ABCCB920EE6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solidFill>
            <a:srgbClr val="FFFF00"/>
          </a:solidFill>
        </a:ln>
      </dgm:spPr>
      <dgm:t>
        <a:bodyPr/>
        <a:lstStyle/>
        <a:p>
          <a:r>
            <a:rPr lang="ca-ES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Valoració (Comissió de selecció)</a:t>
          </a:r>
          <a:endParaRPr lang="ca-ES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8CA21-68D5-426E-AC1F-3E7D329775C9}" type="parTrans" cxnId="{D7385CF2-258F-45FF-AFB2-4AB9C27771F4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52D7941C-2E18-4228-9668-43D87692BDA4}" type="sibTrans" cxnId="{D7385CF2-258F-45FF-AFB2-4AB9C27771F4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0F0551AE-1AFF-407D-B8DB-33A7D15B9DE1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solidFill>
            <a:srgbClr val="FFFF00"/>
          </a:solidFill>
        </a:ln>
      </dgm:spPr>
      <dgm:t>
        <a:bodyPr/>
        <a:lstStyle/>
        <a:p>
          <a:r>
            <a:rPr lang="ca-ES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Proposta de resolució provisional</a:t>
          </a:r>
          <a:endParaRPr lang="ca-ES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55A4F-F985-4203-B8F8-5E4D9BF0F358}" type="parTrans" cxnId="{A2415DE3-A4BB-4589-8598-3B4355F38204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F7766193-5652-4218-82DD-04EF67DFD49D}" type="sibTrans" cxnId="{A2415DE3-A4BB-4589-8598-3B4355F38204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AD5D573C-4BEB-42C5-A6A4-D0AB8908A1A4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solidFill>
            <a:srgbClr val="FFFF00"/>
          </a:solidFill>
        </a:ln>
      </dgm:spPr>
      <dgm:t>
        <a:bodyPr/>
        <a:lstStyle/>
        <a:p>
          <a:r>
            <a:rPr lang="ca-ES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Acceptació / Al·legacions</a:t>
          </a:r>
          <a:endParaRPr lang="ca-ES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D708F-52F4-43BD-96F0-71878DFB03EE}" type="parTrans" cxnId="{FFD8491F-72E2-4012-B74E-A40AAF3351D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61FD4FFB-066C-46D2-AB05-49897F04A0E4}" type="sibTrans" cxnId="{FFD8491F-72E2-4012-B74E-A40AAF3351D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52578936-FAD6-4C17-8B2F-F92B6936010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ca-ES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 definitiva de concessió</a:t>
          </a:r>
          <a:endParaRPr lang="ca-ES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818FC-E3EF-4BD6-9487-907A1DA225A6}" type="parTrans" cxnId="{655A129D-0DD0-4417-8494-A1D8BD133DD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5D12BA49-5E62-4BB3-8821-4E5A42359901}" type="sibTrans" cxnId="{655A129D-0DD0-4417-8494-A1D8BD133DD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1776FA49-5945-41B5-8FDE-E2C756A854B3}" type="pres">
      <dgm:prSet presAssocID="{EC56E5C6-4B27-4936-B710-9124DDB49F2E}" presName="Name0" presStyleCnt="0">
        <dgm:presLayoutVars>
          <dgm:dir/>
          <dgm:animLvl val="lvl"/>
          <dgm:resizeHandles val="exact"/>
        </dgm:presLayoutVars>
      </dgm:prSet>
      <dgm:spPr/>
    </dgm:pt>
    <dgm:pt modelId="{7F77A5A5-DCC6-4020-A5D9-DD4EF16ECAC2}" type="pres">
      <dgm:prSet presAssocID="{B63E5616-A4A1-4706-AF38-514A5592B3F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7CF19FA-1420-4865-BA2F-7C9518ACC8A1}" type="pres">
      <dgm:prSet presAssocID="{92F03C30-5716-40FD-AA8F-9906C7529C3F}" presName="parTxOnlySpace" presStyleCnt="0"/>
      <dgm:spPr/>
    </dgm:pt>
    <dgm:pt modelId="{8A206E57-32B5-4C3C-8C22-F2D2F4D9033E}" type="pres">
      <dgm:prSet presAssocID="{9FAA1109-5422-44F3-A50F-ABCCB920EE6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D56B3FB-F913-492E-A1EE-3921B78D3AEA}" type="pres">
      <dgm:prSet presAssocID="{52D7941C-2E18-4228-9668-43D87692BDA4}" presName="parTxOnlySpace" presStyleCnt="0"/>
      <dgm:spPr/>
    </dgm:pt>
    <dgm:pt modelId="{26ABE105-66BE-4629-A30B-164464606725}" type="pres">
      <dgm:prSet presAssocID="{0F0551AE-1AFF-407D-B8DB-33A7D15B9DE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F308D8-A01D-4ABE-A14E-94E8F6310064}" type="pres">
      <dgm:prSet presAssocID="{F7766193-5652-4218-82DD-04EF67DFD49D}" presName="parTxOnlySpace" presStyleCnt="0"/>
      <dgm:spPr/>
    </dgm:pt>
    <dgm:pt modelId="{EC29D862-80BC-4E6A-9D4C-374FDE8175EF}" type="pres">
      <dgm:prSet presAssocID="{AD5D573C-4BEB-42C5-A6A4-D0AB8908A1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D10E61E-42C9-47BC-8F10-D4FB96BD4472}" type="pres">
      <dgm:prSet presAssocID="{61FD4FFB-066C-46D2-AB05-49897F04A0E4}" presName="parTxOnlySpace" presStyleCnt="0"/>
      <dgm:spPr/>
    </dgm:pt>
    <dgm:pt modelId="{E11AD544-CAC3-48FE-8840-8327EB5C834B}" type="pres">
      <dgm:prSet presAssocID="{52578936-FAD6-4C17-8B2F-F92B6936010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18F75E0-8664-45DE-8117-3269C6407336}" type="presOf" srcId="{52578936-FAD6-4C17-8B2F-F92B69360102}" destId="{E11AD544-CAC3-48FE-8840-8327EB5C834B}" srcOrd="0" destOrd="0" presId="urn:microsoft.com/office/officeart/2005/8/layout/chevron1"/>
    <dgm:cxn modelId="{E690F7B0-137F-439E-B354-54B6EE744D7E}" type="presOf" srcId="{EC56E5C6-4B27-4936-B710-9124DDB49F2E}" destId="{1776FA49-5945-41B5-8FDE-E2C756A854B3}" srcOrd="0" destOrd="0" presId="urn:microsoft.com/office/officeart/2005/8/layout/chevron1"/>
    <dgm:cxn modelId="{655A129D-0DD0-4417-8494-A1D8BD133DD1}" srcId="{EC56E5C6-4B27-4936-B710-9124DDB49F2E}" destId="{52578936-FAD6-4C17-8B2F-F92B69360102}" srcOrd="4" destOrd="0" parTransId="{37C818FC-E3EF-4BD6-9487-907A1DA225A6}" sibTransId="{5D12BA49-5E62-4BB3-8821-4E5A42359901}"/>
    <dgm:cxn modelId="{D7385CF2-258F-45FF-AFB2-4AB9C27771F4}" srcId="{EC56E5C6-4B27-4936-B710-9124DDB49F2E}" destId="{9FAA1109-5422-44F3-A50F-ABCCB920EE67}" srcOrd="1" destOrd="0" parTransId="{F278CA21-68D5-426E-AC1F-3E7D329775C9}" sibTransId="{52D7941C-2E18-4228-9668-43D87692BDA4}"/>
    <dgm:cxn modelId="{EDF3A4A0-9796-4EC3-81BC-D7F422A04275}" type="presOf" srcId="{9FAA1109-5422-44F3-A50F-ABCCB920EE67}" destId="{8A206E57-32B5-4C3C-8C22-F2D2F4D9033E}" srcOrd="0" destOrd="0" presId="urn:microsoft.com/office/officeart/2005/8/layout/chevron1"/>
    <dgm:cxn modelId="{8C421FAB-D495-4083-9B55-718BCA1A3B57}" type="presOf" srcId="{AD5D573C-4BEB-42C5-A6A4-D0AB8908A1A4}" destId="{EC29D862-80BC-4E6A-9D4C-374FDE8175EF}" srcOrd="0" destOrd="0" presId="urn:microsoft.com/office/officeart/2005/8/layout/chevron1"/>
    <dgm:cxn modelId="{335736C5-9754-4D05-A6A1-C240F173252E}" type="presOf" srcId="{B63E5616-A4A1-4706-AF38-514A5592B3F3}" destId="{7F77A5A5-DCC6-4020-A5D9-DD4EF16ECAC2}" srcOrd="0" destOrd="0" presId="urn:microsoft.com/office/officeart/2005/8/layout/chevron1"/>
    <dgm:cxn modelId="{AAD3E76C-0B10-4C3A-9DA7-E8A4E5B30491}" srcId="{EC56E5C6-4B27-4936-B710-9124DDB49F2E}" destId="{B63E5616-A4A1-4706-AF38-514A5592B3F3}" srcOrd="0" destOrd="0" parTransId="{0018AAEC-7A7E-456D-8302-C265C72FD71E}" sibTransId="{92F03C30-5716-40FD-AA8F-9906C7529C3F}"/>
    <dgm:cxn modelId="{88375428-A838-4202-B4AB-5EEB97543BB8}" type="presOf" srcId="{0F0551AE-1AFF-407D-B8DB-33A7D15B9DE1}" destId="{26ABE105-66BE-4629-A30B-164464606725}" srcOrd="0" destOrd="0" presId="urn:microsoft.com/office/officeart/2005/8/layout/chevron1"/>
    <dgm:cxn modelId="{A2415DE3-A4BB-4589-8598-3B4355F38204}" srcId="{EC56E5C6-4B27-4936-B710-9124DDB49F2E}" destId="{0F0551AE-1AFF-407D-B8DB-33A7D15B9DE1}" srcOrd="2" destOrd="0" parTransId="{AA855A4F-F985-4203-B8F8-5E4D9BF0F358}" sibTransId="{F7766193-5652-4218-82DD-04EF67DFD49D}"/>
    <dgm:cxn modelId="{FFD8491F-72E2-4012-B74E-A40AAF3351D1}" srcId="{EC56E5C6-4B27-4936-B710-9124DDB49F2E}" destId="{AD5D573C-4BEB-42C5-A6A4-D0AB8908A1A4}" srcOrd="3" destOrd="0" parTransId="{2FBD708F-52F4-43BD-96F0-71878DFB03EE}" sibTransId="{61FD4FFB-066C-46D2-AB05-49897F04A0E4}"/>
    <dgm:cxn modelId="{F97B1578-7940-4E57-B35A-0B7D393476A8}" type="presParOf" srcId="{1776FA49-5945-41B5-8FDE-E2C756A854B3}" destId="{7F77A5A5-DCC6-4020-A5D9-DD4EF16ECAC2}" srcOrd="0" destOrd="0" presId="urn:microsoft.com/office/officeart/2005/8/layout/chevron1"/>
    <dgm:cxn modelId="{D7ED23BB-A99F-469E-98B1-6DCD84F4972B}" type="presParOf" srcId="{1776FA49-5945-41B5-8FDE-E2C756A854B3}" destId="{A7CF19FA-1420-4865-BA2F-7C9518ACC8A1}" srcOrd="1" destOrd="0" presId="urn:microsoft.com/office/officeart/2005/8/layout/chevron1"/>
    <dgm:cxn modelId="{5323C62A-E2D7-488D-96AA-CDC241125179}" type="presParOf" srcId="{1776FA49-5945-41B5-8FDE-E2C756A854B3}" destId="{8A206E57-32B5-4C3C-8C22-F2D2F4D9033E}" srcOrd="2" destOrd="0" presId="urn:microsoft.com/office/officeart/2005/8/layout/chevron1"/>
    <dgm:cxn modelId="{FB06910A-F32C-4B2F-B1E4-8E640749125A}" type="presParOf" srcId="{1776FA49-5945-41B5-8FDE-E2C756A854B3}" destId="{CD56B3FB-F913-492E-A1EE-3921B78D3AEA}" srcOrd="3" destOrd="0" presId="urn:microsoft.com/office/officeart/2005/8/layout/chevron1"/>
    <dgm:cxn modelId="{020FF56D-A748-4102-B7F7-4F7FF0579D52}" type="presParOf" srcId="{1776FA49-5945-41B5-8FDE-E2C756A854B3}" destId="{26ABE105-66BE-4629-A30B-164464606725}" srcOrd="4" destOrd="0" presId="urn:microsoft.com/office/officeart/2005/8/layout/chevron1"/>
    <dgm:cxn modelId="{11F81E68-DB54-41E3-808D-D924E6D60028}" type="presParOf" srcId="{1776FA49-5945-41B5-8FDE-E2C756A854B3}" destId="{A7F308D8-A01D-4ABE-A14E-94E8F6310064}" srcOrd="5" destOrd="0" presId="urn:microsoft.com/office/officeart/2005/8/layout/chevron1"/>
    <dgm:cxn modelId="{F97B97DB-D781-4BCF-9718-2630EEC0D190}" type="presParOf" srcId="{1776FA49-5945-41B5-8FDE-E2C756A854B3}" destId="{EC29D862-80BC-4E6A-9D4C-374FDE8175EF}" srcOrd="6" destOrd="0" presId="urn:microsoft.com/office/officeart/2005/8/layout/chevron1"/>
    <dgm:cxn modelId="{D4F202DE-022B-44E3-A0B6-573BD462A95D}" type="presParOf" srcId="{1776FA49-5945-41B5-8FDE-E2C756A854B3}" destId="{FD10E61E-42C9-47BC-8F10-D4FB96BD4472}" srcOrd="7" destOrd="0" presId="urn:microsoft.com/office/officeart/2005/8/layout/chevron1"/>
    <dgm:cxn modelId="{995AB2E5-3A09-4091-AEF4-B466EBDE99B2}" type="presParOf" srcId="{1776FA49-5945-41B5-8FDE-E2C756A854B3}" destId="{E11AD544-CAC3-48FE-8840-8327EB5C834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6E5C6-4B27-4936-B710-9124DDB49F2E}" type="doc">
      <dgm:prSet loTypeId="urn:microsoft.com/office/officeart/2005/8/layout/chevron1" loCatId="process" qsTypeId="urn:microsoft.com/office/officeart/2005/8/quickstyle/simple1" qsCatId="simple" csTypeId="urn:microsoft.com/office/officeart/2005/8/colors/accent6_5" csCatId="accent6" phldr="1"/>
      <dgm:spPr/>
    </dgm:pt>
    <dgm:pt modelId="{B63E5616-A4A1-4706-AF38-514A5592B3F3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ca-ES" sz="16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Execució del projecte (</a:t>
          </a:r>
          <a:r>
            <a:rPr lang="ca-ES" sz="1600" noProof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max</a:t>
          </a:r>
          <a:r>
            <a:rPr lang="ca-ES" sz="16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12 mesos)</a:t>
          </a:r>
          <a:endParaRPr lang="ca-ES" sz="16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8AAEC-7A7E-456D-8302-C265C72FD71E}" type="parTrans" cxnId="{AAD3E76C-0B10-4C3A-9DA7-E8A4E5B3049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92F03C30-5716-40FD-AA8F-9906C7529C3F}" type="sibTrans" cxnId="{AAD3E76C-0B10-4C3A-9DA7-E8A4E5B3049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9FAA1109-5422-44F3-A50F-ABCCB920EE6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solidFill>
            <a:srgbClr val="FFFF00"/>
          </a:solidFill>
        </a:ln>
      </dgm:spPr>
      <dgm:t>
        <a:bodyPr/>
        <a:lstStyle/>
        <a:p>
          <a:r>
            <a:rPr lang="ca-ES" noProof="0" dirty="0" smtClean="0">
              <a:solidFill>
                <a:schemeClr val="bg1"/>
              </a:solidFill>
              <a:latin typeface="Georgia" panose="02040502050405020303" pitchFamily="18" charset="0"/>
            </a:rPr>
            <a:t>Justificació (1 mes)</a:t>
          </a:r>
          <a:endParaRPr lang="ca-ES" noProof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F278CA21-68D5-426E-AC1F-3E7D329775C9}" type="parTrans" cxnId="{D7385CF2-258F-45FF-AFB2-4AB9C27771F4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52D7941C-2E18-4228-9668-43D87692BDA4}" type="sibTrans" cxnId="{D7385CF2-258F-45FF-AFB2-4AB9C27771F4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0F0551AE-1AFF-407D-B8DB-33A7D15B9DE1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solidFill>
            <a:srgbClr val="FFFF00"/>
          </a:solidFill>
        </a:ln>
      </dgm:spPr>
      <dgm:t>
        <a:bodyPr/>
        <a:lstStyle/>
        <a:p>
          <a:r>
            <a:rPr lang="ca-ES" noProof="0" dirty="0" smtClean="0">
              <a:solidFill>
                <a:schemeClr val="bg1"/>
              </a:solidFill>
              <a:latin typeface="Georgia" panose="02040502050405020303" pitchFamily="18" charset="0"/>
            </a:rPr>
            <a:t>Revisió</a:t>
          </a:r>
          <a:endParaRPr lang="ca-ES" noProof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AA855A4F-F985-4203-B8F8-5E4D9BF0F358}" type="parTrans" cxnId="{A2415DE3-A4BB-4589-8598-3B4355F38204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F7766193-5652-4218-82DD-04EF67DFD49D}" type="sibTrans" cxnId="{A2415DE3-A4BB-4589-8598-3B4355F38204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52578936-FAD6-4C17-8B2F-F92B6936010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ca-ES" noProof="0" dirty="0" smtClean="0">
              <a:solidFill>
                <a:schemeClr val="bg1"/>
              </a:solidFill>
              <a:latin typeface="Georgia" panose="02040502050405020303" pitchFamily="18" charset="0"/>
            </a:rPr>
            <a:t>Tancament</a:t>
          </a:r>
          <a:endParaRPr lang="ca-ES" noProof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37C818FC-E3EF-4BD6-9487-907A1DA225A6}" type="parTrans" cxnId="{655A129D-0DD0-4417-8494-A1D8BD133DD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5D12BA49-5E62-4BB3-8821-4E5A42359901}" type="sibTrans" cxnId="{655A129D-0DD0-4417-8494-A1D8BD133DD1}">
      <dgm:prSet/>
      <dgm:spPr/>
      <dgm:t>
        <a:bodyPr/>
        <a:lstStyle/>
        <a:p>
          <a:endParaRPr lang="es-ES_tradnl">
            <a:latin typeface="Georgia" panose="02040502050405020303" pitchFamily="18" charset="0"/>
          </a:endParaRPr>
        </a:p>
      </dgm:t>
    </dgm:pt>
    <dgm:pt modelId="{1776FA49-5945-41B5-8FDE-E2C756A854B3}" type="pres">
      <dgm:prSet presAssocID="{EC56E5C6-4B27-4936-B710-9124DDB49F2E}" presName="Name0" presStyleCnt="0">
        <dgm:presLayoutVars>
          <dgm:dir/>
          <dgm:animLvl val="lvl"/>
          <dgm:resizeHandles val="exact"/>
        </dgm:presLayoutVars>
      </dgm:prSet>
      <dgm:spPr/>
    </dgm:pt>
    <dgm:pt modelId="{7F77A5A5-DCC6-4020-A5D9-DD4EF16ECAC2}" type="pres">
      <dgm:prSet presAssocID="{B63E5616-A4A1-4706-AF38-514A5592B3F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7CF19FA-1420-4865-BA2F-7C9518ACC8A1}" type="pres">
      <dgm:prSet presAssocID="{92F03C30-5716-40FD-AA8F-9906C7529C3F}" presName="parTxOnlySpace" presStyleCnt="0"/>
      <dgm:spPr/>
    </dgm:pt>
    <dgm:pt modelId="{8A206E57-32B5-4C3C-8C22-F2D2F4D9033E}" type="pres">
      <dgm:prSet presAssocID="{9FAA1109-5422-44F3-A50F-ABCCB920EE6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D56B3FB-F913-492E-A1EE-3921B78D3AEA}" type="pres">
      <dgm:prSet presAssocID="{52D7941C-2E18-4228-9668-43D87692BDA4}" presName="parTxOnlySpace" presStyleCnt="0"/>
      <dgm:spPr/>
    </dgm:pt>
    <dgm:pt modelId="{26ABE105-66BE-4629-A30B-164464606725}" type="pres">
      <dgm:prSet presAssocID="{0F0551AE-1AFF-407D-B8DB-33A7D15B9DE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F308D8-A01D-4ABE-A14E-94E8F6310064}" type="pres">
      <dgm:prSet presAssocID="{F7766193-5652-4218-82DD-04EF67DFD49D}" presName="parTxOnlySpace" presStyleCnt="0"/>
      <dgm:spPr/>
    </dgm:pt>
    <dgm:pt modelId="{E11AD544-CAC3-48FE-8840-8327EB5C834B}" type="pres">
      <dgm:prSet presAssocID="{52578936-FAD6-4C17-8B2F-F92B6936010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_tradnl"/>
        </a:p>
      </dgm:t>
    </dgm:pt>
  </dgm:ptLst>
  <dgm:cxnLst>
    <dgm:cxn modelId="{AAD3E76C-0B10-4C3A-9DA7-E8A4E5B30491}" srcId="{EC56E5C6-4B27-4936-B710-9124DDB49F2E}" destId="{B63E5616-A4A1-4706-AF38-514A5592B3F3}" srcOrd="0" destOrd="0" parTransId="{0018AAEC-7A7E-456D-8302-C265C72FD71E}" sibTransId="{92F03C30-5716-40FD-AA8F-9906C7529C3F}"/>
    <dgm:cxn modelId="{D7385CF2-258F-45FF-AFB2-4AB9C27771F4}" srcId="{EC56E5C6-4B27-4936-B710-9124DDB49F2E}" destId="{9FAA1109-5422-44F3-A50F-ABCCB920EE67}" srcOrd="1" destOrd="0" parTransId="{F278CA21-68D5-426E-AC1F-3E7D329775C9}" sibTransId="{52D7941C-2E18-4228-9668-43D87692BDA4}"/>
    <dgm:cxn modelId="{88375428-A838-4202-B4AB-5EEB97543BB8}" type="presOf" srcId="{0F0551AE-1AFF-407D-B8DB-33A7D15B9DE1}" destId="{26ABE105-66BE-4629-A30B-164464606725}" srcOrd="0" destOrd="0" presId="urn:microsoft.com/office/officeart/2005/8/layout/chevron1"/>
    <dgm:cxn modelId="{EDF3A4A0-9796-4EC3-81BC-D7F422A04275}" type="presOf" srcId="{9FAA1109-5422-44F3-A50F-ABCCB920EE67}" destId="{8A206E57-32B5-4C3C-8C22-F2D2F4D9033E}" srcOrd="0" destOrd="0" presId="urn:microsoft.com/office/officeart/2005/8/layout/chevron1"/>
    <dgm:cxn modelId="{E690F7B0-137F-439E-B354-54B6EE744D7E}" type="presOf" srcId="{EC56E5C6-4B27-4936-B710-9124DDB49F2E}" destId="{1776FA49-5945-41B5-8FDE-E2C756A854B3}" srcOrd="0" destOrd="0" presId="urn:microsoft.com/office/officeart/2005/8/layout/chevron1"/>
    <dgm:cxn modelId="{A2415DE3-A4BB-4589-8598-3B4355F38204}" srcId="{EC56E5C6-4B27-4936-B710-9124DDB49F2E}" destId="{0F0551AE-1AFF-407D-B8DB-33A7D15B9DE1}" srcOrd="2" destOrd="0" parTransId="{AA855A4F-F985-4203-B8F8-5E4D9BF0F358}" sibTransId="{F7766193-5652-4218-82DD-04EF67DFD49D}"/>
    <dgm:cxn modelId="{655A129D-0DD0-4417-8494-A1D8BD133DD1}" srcId="{EC56E5C6-4B27-4936-B710-9124DDB49F2E}" destId="{52578936-FAD6-4C17-8B2F-F92B69360102}" srcOrd="3" destOrd="0" parTransId="{37C818FC-E3EF-4BD6-9487-907A1DA225A6}" sibTransId="{5D12BA49-5E62-4BB3-8821-4E5A42359901}"/>
    <dgm:cxn modelId="{335736C5-9754-4D05-A6A1-C240F173252E}" type="presOf" srcId="{B63E5616-A4A1-4706-AF38-514A5592B3F3}" destId="{7F77A5A5-DCC6-4020-A5D9-DD4EF16ECAC2}" srcOrd="0" destOrd="0" presId="urn:microsoft.com/office/officeart/2005/8/layout/chevron1"/>
    <dgm:cxn modelId="{D18F75E0-8664-45DE-8117-3269C6407336}" type="presOf" srcId="{52578936-FAD6-4C17-8B2F-F92B69360102}" destId="{E11AD544-CAC3-48FE-8840-8327EB5C834B}" srcOrd="0" destOrd="0" presId="urn:microsoft.com/office/officeart/2005/8/layout/chevron1"/>
    <dgm:cxn modelId="{F97B1578-7940-4E57-B35A-0B7D393476A8}" type="presParOf" srcId="{1776FA49-5945-41B5-8FDE-E2C756A854B3}" destId="{7F77A5A5-DCC6-4020-A5D9-DD4EF16ECAC2}" srcOrd="0" destOrd="0" presId="urn:microsoft.com/office/officeart/2005/8/layout/chevron1"/>
    <dgm:cxn modelId="{D7ED23BB-A99F-469E-98B1-6DCD84F4972B}" type="presParOf" srcId="{1776FA49-5945-41B5-8FDE-E2C756A854B3}" destId="{A7CF19FA-1420-4865-BA2F-7C9518ACC8A1}" srcOrd="1" destOrd="0" presId="urn:microsoft.com/office/officeart/2005/8/layout/chevron1"/>
    <dgm:cxn modelId="{5323C62A-E2D7-488D-96AA-CDC241125179}" type="presParOf" srcId="{1776FA49-5945-41B5-8FDE-E2C756A854B3}" destId="{8A206E57-32B5-4C3C-8C22-F2D2F4D9033E}" srcOrd="2" destOrd="0" presId="urn:microsoft.com/office/officeart/2005/8/layout/chevron1"/>
    <dgm:cxn modelId="{FB06910A-F32C-4B2F-B1E4-8E640749125A}" type="presParOf" srcId="{1776FA49-5945-41B5-8FDE-E2C756A854B3}" destId="{CD56B3FB-F913-492E-A1EE-3921B78D3AEA}" srcOrd="3" destOrd="0" presId="urn:microsoft.com/office/officeart/2005/8/layout/chevron1"/>
    <dgm:cxn modelId="{020FF56D-A748-4102-B7F7-4F7FF0579D52}" type="presParOf" srcId="{1776FA49-5945-41B5-8FDE-E2C756A854B3}" destId="{26ABE105-66BE-4629-A30B-164464606725}" srcOrd="4" destOrd="0" presId="urn:microsoft.com/office/officeart/2005/8/layout/chevron1"/>
    <dgm:cxn modelId="{11F81E68-DB54-41E3-808D-D924E6D60028}" type="presParOf" srcId="{1776FA49-5945-41B5-8FDE-E2C756A854B3}" destId="{A7F308D8-A01D-4ABE-A14E-94E8F6310064}" srcOrd="5" destOrd="0" presId="urn:microsoft.com/office/officeart/2005/8/layout/chevron1"/>
    <dgm:cxn modelId="{995AB2E5-3A09-4091-AEF4-B466EBDE99B2}" type="presParOf" srcId="{1776FA49-5945-41B5-8FDE-E2C756A854B3}" destId="{E11AD544-CAC3-48FE-8840-8327EB5C834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7A5A5-DCC6-4020-A5D9-DD4EF16ECAC2}">
      <dsp:nvSpPr>
        <dsp:cNvPr id="0" name=""/>
        <dsp:cNvSpPr/>
      </dsp:nvSpPr>
      <dsp:spPr>
        <a:xfrm>
          <a:off x="2084" y="420990"/>
          <a:ext cx="1855485" cy="74219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Recepció de sol·licituds</a:t>
          </a:r>
          <a:endParaRPr lang="ca-ES" sz="14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181" y="420990"/>
        <a:ext cx="1113291" cy="742194"/>
      </dsp:txXfrm>
    </dsp:sp>
    <dsp:sp modelId="{8A206E57-32B5-4C3C-8C22-F2D2F4D9033E}">
      <dsp:nvSpPr>
        <dsp:cNvPr id="0" name=""/>
        <dsp:cNvSpPr/>
      </dsp:nvSpPr>
      <dsp:spPr>
        <a:xfrm>
          <a:off x="1672021" y="420990"/>
          <a:ext cx="1855485" cy="742194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Valoració (Comissió de selecció)</a:t>
          </a:r>
          <a:endParaRPr lang="ca-ES" sz="14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3118" y="420990"/>
        <a:ext cx="1113291" cy="742194"/>
      </dsp:txXfrm>
    </dsp:sp>
    <dsp:sp modelId="{26ABE105-66BE-4629-A30B-164464606725}">
      <dsp:nvSpPr>
        <dsp:cNvPr id="0" name=""/>
        <dsp:cNvSpPr/>
      </dsp:nvSpPr>
      <dsp:spPr>
        <a:xfrm>
          <a:off x="3341958" y="420990"/>
          <a:ext cx="1855485" cy="742194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Proposta de resolució provisional</a:t>
          </a:r>
          <a:endParaRPr lang="ca-ES" sz="14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3055" y="420990"/>
        <a:ext cx="1113291" cy="742194"/>
      </dsp:txXfrm>
    </dsp:sp>
    <dsp:sp modelId="{EC29D862-80BC-4E6A-9D4C-374FDE8175EF}">
      <dsp:nvSpPr>
        <dsp:cNvPr id="0" name=""/>
        <dsp:cNvSpPr/>
      </dsp:nvSpPr>
      <dsp:spPr>
        <a:xfrm>
          <a:off x="5011895" y="420990"/>
          <a:ext cx="1855485" cy="742194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Acceptació / Al·legacions</a:t>
          </a:r>
          <a:endParaRPr lang="ca-ES" sz="14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2992" y="420990"/>
        <a:ext cx="1113291" cy="742194"/>
      </dsp:txXfrm>
    </dsp:sp>
    <dsp:sp modelId="{E11AD544-CAC3-48FE-8840-8327EB5C834B}">
      <dsp:nvSpPr>
        <dsp:cNvPr id="0" name=""/>
        <dsp:cNvSpPr/>
      </dsp:nvSpPr>
      <dsp:spPr>
        <a:xfrm>
          <a:off x="6681832" y="420990"/>
          <a:ext cx="1855485" cy="74219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 definitiva de concessió</a:t>
          </a:r>
          <a:endParaRPr lang="ca-ES" sz="14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2929" y="420990"/>
        <a:ext cx="1113291" cy="742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7A5A5-DCC6-4020-A5D9-DD4EF16ECAC2}">
      <dsp:nvSpPr>
        <dsp:cNvPr id="0" name=""/>
        <dsp:cNvSpPr/>
      </dsp:nvSpPr>
      <dsp:spPr>
        <a:xfrm>
          <a:off x="3961" y="330926"/>
          <a:ext cx="2305805" cy="92232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Execució del projecte (</a:t>
          </a:r>
          <a:r>
            <a:rPr lang="ca-ES" sz="1600" kern="1200" noProof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max</a:t>
          </a:r>
          <a:r>
            <a:rPr lang="ca-ES" sz="16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12 mesos)</a:t>
          </a:r>
          <a:endParaRPr lang="ca-ES" sz="16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122" y="330926"/>
        <a:ext cx="1383483" cy="922322"/>
      </dsp:txXfrm>
    </dsp:sp>
    <dsp:sp modelId="{8A206E57-32B5-4C3C-8C22-F2D2F4D9033E}">
      <dsp:nvSpPr>
        <dsp:cNvPr id="0" name=""/>
        <dsp:cNvSpPr/>
      </dsp:nvSpPr>
      <dsp:spPr>
        <a:xfrm>
          <a:off x="2079186" y="330926"/>
          <a:ext cx="2305805" cy="922322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>
              <a:solidFill>
                <a:schemeClr val="bg1"/>
              </a:solidFill>
              <a:latin typeface="Georgia" panose="02040502050405020303" pitchFamily="18" charset="0"/>
            </a:rPr>
            <a:t>Justificació (1 mes)</a:t>
          </a:r>
          <a:endParaRPr lang="ca-ES" sz="2000" kern="1200" noProof="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2540347" y="330926"/>
        <a:ext cx="1383483" cy="922322"/>
      </dsp:txXfrm>
    </dsp:sp>
    <dsp:sp modelId="{26ABE105-66BE-4629-A30B-164464606725}">
      <dsp:nvSpPr>
        <dsp:cNvPr id="0" name=""/>
        <dsp:cNvSpPr/>
      </dsp:nvSpPr>
      <dsp:spPr>
        <a:xfrm>
          <a:off x="4154411" y="330926"/>
          <a:ext cx="2305805" cy="922322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>
              <a:solidFill>
                <a:schemeClr val="bg1"/>
              </a:solidFill>
              <a:latin typeface="Georgia" panose="02040502050405020303" pitchFamily="18" charset="0"/>
            </a:rPr>
            <a:t>Revisió</a:t>
          </a:r>
          <a:endParaRPr lang="ca-ES" sz="2000" kern="1200" noProof="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4615572" y="330926"/>
        <a:ext cx="1383483" cy="922322"/>
      </dsp:txXfrm>
    </dsp:sp>
    <dsp:sp modelId="{E11AD544-CAC3-48FE-8840-8327EB5C834B}">
      <dsp:nvSpPr>
        <dsp:cNvPr id="0" name=""/>
        <dsp:cNvSpPr/>
      </dsp:nvSpPr>
      <dsp:spPr>
        <a:xfrm>
          <a:off x="6229636" y="330926"/>
          <a:ext cx="2305805" cy="92232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>
              <a:solidFill>
                <a:schemeClr val="bg1"/>
              </a:solidFill>
              <a:latin typeface="Georgia" panose="02040502050405020303" pitchFamily="18" charset="0"/>
            </a:rPr>
            <a:t>Tancament</a:t>
          </a:r>
          <a:endParaRPr lang="ca-ES" sz="2000" kern="1200" noProof="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6274660" y="375950"/>
        <a:ext cx="2215757" cy="832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7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icip@icip.ca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icip.cat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CIP_logo_vertic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64834" y="2194446"/>
            <a:ext cx="9662332" cy="1487862"/>
          </a:xfrm>
          <a:prstGeom prst="rect">
            <a:avLst/>
          </a:prstGeom>
        </p:spPr>
        <p:txBody>
          <a:bodyPr anchor="ctr"/>
          <a:lstStyle>
            <a:lvl1pPr>
              <a:defRPr sz="5000" u="sng">
                <a:latin typeface="Arial"/>
                <a:cs typeface="Arial"/>
              </a:defRPr>
            </a:lvl1pPr>
          </a:lstStyle>
          <a:p>
            <a:pPr algn="ctr"/>
            <a:r>
              <a:rPr lang="es-ES" dirty="0"/>
              <a:t>Titulo de la presentación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264834" y="3895841"/>
            <a:ext cx="9662332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latin typeface="Arial"/>
                <a:cs typeface="Arial"/>
              </a:defRPr>
            </a:lvl1pPr>
          </a:lstStyle>
          <a:p>
            <a:pPr algn="ctr"/>
            <a:r>
              <a:rPr lang="es-ES" dirty="0"/>
              <a:t>Autor</a:t>
            </a:r>
          </a:p>
        </p:txBody>
      </p:sp>
      <p:pic>
        <p:nvPicPr>
          <p:cNvPr id="5" name="Imagen 9" descr="ICIP_logo_horizontal.png">
            <a:extLst>
              <a:ext uri="{FF2B5EF4-FFF2-40B4-BE49-F238E27FC236}">
                <a16:creationId xmlns:a16="http://schemas.microsoft.com/office/drawing/2014/main" id="{E3B302BA-FE52-1F47-9D3B-53325F9E6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0" y="399011"/>
            <a:ext cx="2837719" cy="13288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DFE856-160E-4044-8F5C-8E0A0E8523A1}"/>
              </a:ext>
            </a:extLst>
          </p:cNvPr>
          <p:cNvSpPr/>
          <p:nvPr userDrawn="1"/>
        </p:nvSpPr>
        <p:spPr>
          <a:xfrm>
            <a:off x="0" y="6136849"/>
            <a:ext cx="12192000" cy="721151"/>
          </a:xfrm>
          <a:prstGeom prst="rect">
            <a:avLst/>
          </a:prstGeom>
          <a:solidFill>
            <a:srgbClr val="FF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513353E3-3B67-9043-85B2-8BF3D8F1ED78}"/>
              </a:ext>
            </a:extLst>
          </p:cNvPr>
          <p:cNvSpPr/>
          <p:nvPr userDrawn="1"/>
        </p:nvSpPr>
        <p:spPr>
          <a:xfrm>
            <a:off x="0" y="6136849"/>
            <a:ext cx="12192000" cy="721151"/>
          </a:xfrm>
          <a:prstGeom prst="rect">
            <a:avLst/>
          </a:prstGeom>
          <a:solidFill>
            <a:srgbClr val="FF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ysClr val="windowText" lastClr="000000"/>
              </a:solidFill>
            </a:endParaRPr>
          </a:p>
        </p:txBody>
      </p:sp>
      <p:pic>
        <p:nvPicPr>
          <p:cNvPr id="16" name="Imagen 9" descr="ICIP_logo_horizontal.png">
            <a:extLst>
              <a:ext uri="{FF2B5EF4-FFF2-40B4-BE49-F238E27FC236}">
                <a16:creationId xmlns:a16="http://schemas.microsoft.com/office/drawing/2014/main" id="{CAEEEBB9-3C39-1541-9819-8B37716D7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9058" r="8296" b="13511"/>
          <a:stretch/>
        </p:blipFill>
        <p:spPr>
          <a:xfrm>
            <a:off x="4354483" y="2481842"/>
            <a:ext cx="3483034" cy="1313411"/>
          </a:xfrm>
          <a:prstGeom prst="rect">
            <a:avLst/>
          </a:prstGeom>
        </p:spPr>
      </p:pic>
      <p:sp>
        <p:nvSpPr>
          <p:cNvPr id="17" name="Rectángulo 14">
            <a:extLst>
              <a:ext uri="{FF2B5EF4-FFF2-40B4-BE49-F238E27FC236}">
                <a16:creationId xmlns:a16="http://schemas.microsoft.com/office/drawing/2014/main" id="{32468202-B2E3-1243-A3C4-AE494E9F6B48}"/>
              </a:ext>
            </a:extLst>
          </p:cNvPr>
          <p:cNvSpPr/>
          <p:nvPr userDrawn="1"/>
        </p:nvSpPr>
        <p:spPr>
          <a:xfrm>
            <a:off x="1567809" y="6438665"/>
            <a:ext cx="9056383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 err="1">
                <a:latin typeface="Arial"/>
                <a:cs typeface="Arial"/>
              </a:rPr>
              <a:t>Tapineria</a:t>
            </a:r>
            <a:r>
              <a:rPr lang="es-ES" sz="1500" dirty="0">
                <a:latin typeface="Arial"/>
                <a:cs typeface="Arial"/>
              </a:rPr>
              <a:t> 10, 3r, 08002 Barcelona / +34 93 554 42 70 / </a:t>
            </a:r>
            <a:r>
              <a:rPr lang="es-ES" sz="1500" dirty="0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icip@icip.cat</a:t>
            </a:r>
            <a:r>
              <a:rPr lang="es-ES" sz="1500" dirty="0">
                <a:solidFill>
                  <a:schemeClr val="tx1"/>
                </a:solidFill>
                <a:latin typeface="Arial"/>
                <a:cs typeface="Arial"/>
              </a:rPr>
              <a:t> / </a:t>
            </a:r>
            <a:r>
              <a:rPr lang="es-ES" sz="1500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www.icip.cat</a:t>
            </a:r>
            <a:endParaRPr lang="es-ES" sz="15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239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FD8463-079F-064A-BE21-43AD74B164A2}"/>
              </a:ext>
            </a:extLst>
          </p:cNvPr>
          <p:cNvSpPr/>
          <p:nvPr userDrawn="1"/>
        </p:nvSpPr>
        <p:spPr>
          <a:xfrm>
            <a:off x="0" y="0"/>
            <a:ext cx="1440000" cy="6858000"/>
          </a:xfrm>
          <a:prstGeom prst="rect">
            <a:avLst/>
          </a:prstGeom>
          <a:solidFill>
            <a:srgbClr val="FF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B994BDD-7FD9-9442-ABD7-A3D450689402}"/>
              </a:ext>
            </a:extLst>
          </p:cNvPr>
          <p:cNvSpPr txBox="1">
            <a:spLocks/>
          </p:cNvSpPr>
          <p:nvPr userDrawn="1"/>
        </p:nvSpPr>
        <p:spPr>
          <a:xfrm>
            <a:off x="463133" y="6493396"/>
            <a:ext cx="513735" cy="14391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D877B3-D348-4611-9BDB-C5374591D951}" type="slidenum">
              <a:rPr lang="en-US" sz="1000" smtClean="0"/>
              <a:pPr algn="ctr"/>
              <a:t>‹#›</a:t>
            </a:fld>
            <a:endParaRPr lang="en-US" sz="1000" dirty="0"/>
          </a:p>
        </p:txBody>
      </p:sp>
      <p:pic>
        <p:nvPicPr>
          <p:cNvPr id="4" name="Imagen 6" descr="ICIP_logo_vertical.png">
            <a:extLst>
              <a:ext uri="{FF2B5EF4-FFF2-40B4-BE49-F238E27FC236}">
                <a16:creationId xmlns:a16="http://schemas.microsoft.com/office/drawing/2014/main" id="{01A1307D-2425-594F-8FA1-6EF7E6982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" y="73794"/>
            <a:ext cx="1360371" cy="13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300" userDrawn="1">
          <p15:clr>
            <a:srgbClr val="FBAE40"/>
          </p15:clr>
        </p15:guide>
        <p15:guide id="3" pos="3182" userDrawn="1">
          <p15:clr>
            <a:srgbClr val="FBAE40"/>
          </p15:clr>
        </p15:guide>
        <p15:guide id="4" pos="4203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pos="6244" userDrawn="1">
          <p15:clr>
            <a:srgbClr val="FBAE40"/>
          </p15:clr>
        </p15:guide>
        <p15:guide id="7" pos="914" userDrawn="1">
          <p15:clr>
            <a:srgbClr val="FBAE40"/>
          </p15:clr>
        </p15:guide>
        <p15:guide id="8" pos="2162" userDrawn="1">
          <p15:clr>
            <a:srgbClr val="FBAE40"/>
          </p15:clr>
        </p15:guide>
        <p15:guide id="9" pos="2320" userDrawn="1">
          <p15:clr>
            <a:srgbClr val="FBAE40"/>
          </p15:clr>
        </p15:guide>
        <p15:guide id="10" pos="3341" userDrawn="1">
          <p15:clr>
            <a:srgbClr val="FBAE40"/>
          </p15:clr>
        </p15:guide>
        <p15:guide id="11" pos="4362" userDrawn="1">
          <p15:clr>
            <a:srgbClr val="FBAE40"/>
          </p15:clr>
        </p15:guide>
        <p15:guide id="12" pos="5382" userDrawn="1">
          <p15:clr>
            <a:srgbClr val="FBAE40"/>
          </p15:clr>
        </p15:guide>
        <p15:guide id="13" pos="6403" userDrawn="1">
          <p15:clr>
            <a:srgbClr val="FBAE40"/>
          </p15:clr>
        </p15:guide>
        <p15:guide id="14" pos="728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D3CE329-280E-7C41-8133-C7E7B0080DE8}"/>
              </a:ext>
            </a:extLst>
          </p:cNvPr>
          <p:cNvSpPr txBox="1">
            <a:spLocks/>
          </p:cNvSpPr>
          <p:nvPr userDrawn="1"/>
        </p:nvSpPr>
        <p:spPr>
          <a:xfrm>
            <a:off x="435716" y="6493396"/>
            <a:ext cx="513735" cy="14391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D877B3-D348-4611-9BDB-C5374591D951}" type="slidenum">
              <a:rPr lang="en-US" sz="1000" smtClean="0"/>
              <a:pPr algn="ctr"/>
              <a:t>‹#›</a:t>
            </a:fld>
            <a:endParaRPr lang="en-US" sz="1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3969BD-2A36-CC45-BEE9-7121F47BE881}"/>
              </a:ext>
            </a:extLst>
          </p:cNvPr>
          <p:cNvSpPr/>
          <p:nvPr userDrawn="1"/>
        </p:nvSpPr>
        <p:spPr>
          <a:xfrm>
            <a:off x="0" y="0"/>
            <a:ext cx="1396800" cy="6858000"/>
          </a:xfrm>
          <a:prstGeom prst="rect">
            <a:avLst/>
          </a:prstGeom>
          <a:solidFill>
            <a:srgbClr val="FF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51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003" userDrawn="1">
          <p15:clr>
            <a:srgbClr val="FBAE40"/>
          </p15:clr>
        </p15:guide>
        <p15:guide id="3" pos="3137" userDrawn="1">
          <p15:clr>
            <a:srgbClr val="FBAE40"/>
          </p15:clr>
        </p15:guide>
        <p15:guide id="4" pos="4271" userDrawn="1">
          <p15:clr>
            <a:srgbClr val="FBAE40"/>
          </p15:clr>
        </p15:guide>
        <p15:guide id="5" pos="5405" userDrawn="1">
          <p15:clr>
            <a:srgbClr val="FBAE40"/>
          </p15:clr>
        </p15:guide>
        <p15:guide id="6" pos="6539" userDrawn="1">
          <p15:clr>
            <a:srgbClr val="FBAE40"/>
          </p15:clr>
        </p15:guide>
        <p15:guide id="7" pos="8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101" r:id="rId3"/>
    <p:sldLayoutId id="2147484100" r:id="rId4"/>
    <p:sldLayoutId id="2147484099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portaldogc.gencat.cat/utilsEADOP/PDF/8390/1846630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ortaldogc.gencat.cat/utilsEADOP/PDF/7619/1674603.pdf" TargetMode="External"/><Relationship Id="rId5" Type="http://schemas.openxmlformats.org/officeDocument/2006/relationships/hyperlink" Target="https://dogc.gencat.cat/ca/pdogc_canals_interns/pdogc_resultats_fitxa/?action=fitxa&amp;mode=single&amp;documentId=848915&amp;language=ca_ES" TargetMode="External"/><Relationship Id="rId4" Type="http://schemas.openxmlformats.org/officeDocument/2006/relationships/hyperlink" Target="https://portaldogc.gencat.cat/utilsEADOP/PDF/8396/1847945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portaldogc.gencat.cat/utilsEADOP/PDF/8390/1846630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ortaldogc.gencat.cat/utilsEADOP/PDF/7619/1674603.pdf" TargetMode="External"/><Relationship Id="rId5" Type="http://schemas.openxmlformats.org/officeDocument/2006/relationships/hyperlink" Target="https://dogc.gencat.cat/ca/pdogc_canals_interns/pdogc_resultats_fitxa/?action=fitxa&amp;mode=single&amp;documentId=848915&amp;language=ca_ES" TargetMode="External"/><Relationship Id="rId4" Type="http://schemas.openxmlformats.org/officeDocument/2006/relationships/hyperlink" Target="https://portaldogc.gencat.cat/utilsEADOP/PDF/8396/1847945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portaldogc.gencat.cat/utilsEADOP/PDF/8390/1846630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ortaldogc.gencat.cat/utilsEADOP/PDF/7619/1674603.pdf" TargetMode="External"/><Relationship Id="rId5" Type="http://schemas.openxmlformats.org/officeDocument/2006/relationships/hyperlink" Target="https://dogc.gencat.cat/ca/pdogc_canals_interns/pdogc_resultats_fitxa/?action=fitxa&amp;mode=single&amp;documentId=848915&amp;language=ca_ES" TargetMode="External"/><Relationship Id="rId4" Type="http://schemas.openxmlformats.org/officeDocument/2006/relationships/hyperlink" Target="https://portaldogc.gencat.cat/utilsEADOP/PDF/8396/1847945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dogc.gencat.cat/utilsEADOP/PDF/8396/1847945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ortaldogc.gencat.cat/utilsEADOP/PDF/8390/1846630.pdf" TargetMode="External"/><Relationship Id="rId5" Type="http://schemas.openxmlformats.org/officeDocument/2006/relationships/hyperlink" Target="http://portaldogc.gencat.cat/utilsEADOP/PDF/7619/1674603.pdf" TargetMode="External"/><Relationship Id="rId4" Type="http://schemas.openxmlformats.org/officeDocument/2006/relationships/hyperlink" Target="https://dogc.gencat.cat/ca/pdogc_canals_interns/pdogc_resultats_fitxa/?action=fitxa&amp;mode=single&amp;documentId=848915&amp;language=ca_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dogc.gencat.cat/utilsEADOP/PDF/8396/1847945.pdf" TargetMode="External"/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hyperlink" Target="mailto:smartinez.icip@gencat.ca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hyperlink" Target="https://portaldogc.gencat.cat/utilsEADOP/PDF/8390/1846630.pdf" TargetMode="External"/><Relationship Id="rId5" Type="http://schemas.openxmlformats.org/officeDocument/2006/relationships/image" Target="../media/image29.png"/><Relationship Id="rId10" Type="http://schemas.openxmlformats.org/officeDocument/2006/relationships/hyperlink" Target="http://portaldogc.gencat.cat/utilsEADOP/PDF/7619/1674603.pdf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dogc.gencat.cat/ca/pdogc_canals_interns/pdogc_resultats_fitxa/?action=fitxa&amp;mode=single&amp;documentId=848915&amp;language=ca_E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4NsW0ODhZEjhHR81b7l4SA" TargetMode="External"/><Relationship Id="rId3" Type="http://schemas.openxmlformats.org/officeDocument/2006/relationships/hyperlink" Target="http://www.icip.cat/" TargetMode="External"/><Relationship Id="rId7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institutcatalainternacionalperlapau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twitter.com/ICIPeace" TargetMode="External"/><Relationship Id="rId9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portaldogc.gencat.cat/utilsEADOP/PDF/8390/1846630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ortaldogc.gencat.cat/utilsEADOP/PDF/7619/1674603.pdf" TargetMode="External"/><Relationship Id="rId5" Type="http://schemas.openxmlformats.org/officeDocument/2006/relationships/hyperlink" Target="https://dogc.gencat.cat/ca/pdogc_canals_interns/pdogc_resultats_fitxa/?action=fitxa&amp;mode=single&amp;documentId=848915&amp;language=ca_ES" TargetMode="External"/><Relationship Id="rId4" Type="http://schemas.openxmlformats.org/officeDocument/2006/relationships/hyperlink" Target="https://portaldogc.gencat.cat/utilsEADOP/PDF/8396/184794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gc.gencat.cat/ca/pdogc_canals_interns/pdogc_resultats_fitxa/?action=fitxa&amp;mode=single&amp;documentId=848915&amp;language=ca_ES" TargetMode="External"/><Relationship Id="rId2" Type="http://schemas.openxmlformats.org/officeDocument/2006/relationships/hyperlink" Target="https://portaldogc.gencat.cat/utilsEADOP/PDF/8396/1847945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ortaldogc.gencat.cat/utilsEADOP/PDF/8390/1846630.pdf" TargetMode="External"/><Relationship Id="rId4" Type="http://schemas.openxmlformats.org/officeDocument/2006/relationships/hyperlink" Target="http://portaldogc.gencat.cat/utilsEADOP/PDF/7619/1674603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dogc.gencat.cat/utilsEADOP/PDF/8390/1846630.pdf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portaldogc.gencat.cat/utilsEADOP/PDF/7619/1674603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gc.gencat.cat/ca/pdogc_canals_interns/pdogc_resultats_fitxa/?action=fitxa&amp;mode=single&amp;documentId=848915&amp;language=ca_ES" TargetMode="External"/><Relationship Id="rId5" Type="http://schemas.openxmlformats.org/officeDocument/2006/relationships/hyperlink" Target="https://portaldogc.gencat.cat/utilsEADOP/PDF/8396/1847945.pdf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063750" y="794985"/>
            <a:ext cx="6005412" cy="2064828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63750" y="3252552"/>
            <a:ext cx="5089218" cy="2705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</p:txBody>
      </p:sp>
      <p:sp>
        <p:nvSpPr>
          <p:cNvPr id="7" name="Rectangle 6"/>
          <p:cNvSpPr/>
          <p:nvPr/>
        </p:nvSpPr>
        <p:spPr>
          <a:xfrm>
            <a:off x="1992573" y="-30164"/>
            <a:ext cx="71979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r>
              <a:rPr lang="ca-ES" sz="5000" dirty="0" smtClean="0"/>
              <a:t>Presentació de </a:t>
            </a:r>
            <a:r>
              <a:rPr lang="ca-ES" sz="5000" dirty="0" smtClean="0"/>
              <a:t>sol·licituds</a:t>
            </a:r>
            <a:endParaRPr lang="ca-ES" sz="5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/>
          <a:stretch/>
        </p:blipFill>
        <p:spPr bwMode="auto">
          <a:xfrm>
            <a:off x="1813303" y="1164486"/>
            <a:ext cx="10077778" cy="536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873">
            <a:off x="887771" y="4654397"/>
            <a:ext cx="2101510" cy="20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QuadreDeText 9"/>
          <p:cNvSpPr txBox="1"/>
          <p:nvPr/>
        </p:nvSpPr>
        <p:spPr>
          <a:xfrm rot="1181920">
            <a:off x="819843" y="5662137"/>
            <a:ext cx="181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Narrow" panose="020B0606020202030204" pitchFamily="34" charset="0"/>
              </a:rPr>
              <a:t>t</a:t>
            </a:r>
            <a:r>
              <a:rPr lang="ca-ES" sz="1600" dirty="0" smtClean="0">
                <a:latin typeface="Arial Narrow" panose="020B0606020202030204" pitchFamily="34" charset="0"/>
              </a:rPr>
              <a:t>ramits.gencat.cat</a:t>
            </a:r>
            <a:endParaRPr lang="ca-ES" sz="1600" dirty="0">
              <a:latin typeface="Arial Narrow" panose="020B0606020202030204" pitchFamily="34" charset="0"/>
            </a:endParaRPr>
          </a:p>
        </p:txBody>
      </p:sp>
      <p:pic>
        <p:nvPicPr>
          <p:cNvPr id="11" name="Picture 14" descr="Imatge relacionad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970">
            <a:off x="1703854" y="5116202"/>
            <a:ext cx="466559" cy="4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121277" y="520885"/>
            <a:ext cx="6005412" cy="1587094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63750" y="3252552"/>
            <a:ext cx="5089218" cy="2705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93" y="520885"/>
            <a:ext cx="9840655" cy="5043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873">
            <a:off x="1348149" y="4627061"/>
            <a:ext cx="2235050" cy="22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QuadreDeText 8"/>
          <p:cNvSpPr txBox="1"/>
          <p:nvPr/>
        </p:nvSpPr>
        <p:spPr>
          <a:xfrm rot="1181920">
            <a:off x="1562780" y="5139727"/>
            <a:ext cx="1587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Presentació </a:t>
            </a:r>
            <a:r>
              <a:rPr lang="ca-ES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de </a:t>
            </a:r>
            <a: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sol·licituds del </a:t>
            </a:r>
            <a:r>
              <a:rPr lang="ca-E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28 </a:t>
            </a:r>
            <a:r>
              <a:rPr lang="ca-ES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d’abril de 2021 </a:t>
            </a:r>
            <a:r>
              <a:rPr lang="ca-E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al 27 </a:t>
            </a:r>
            <a:r>
              <a:rPr lang="ca-ES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de maig de 2021</a:t>
            </a:r>
            <a:endParaRPr lang="ca-ES" sz="1400" b="1" dirty="0">
              <a:latin typeface="Arial Narrow" panose="020B0606020202030204" pitchFamily="34" charset="0"/>
            </a:endParaRPr>
          </a:p>
        </p:txBody>
      </p:sp>
      <p:sp>
        <p:nvSpPr>
          <p:cNvPr id="10" name="Rectángulo 7"/>
          <p:cNvSpPr/>
          <p:nvPr/>
        </p:nvSpPr>
        <p:spPr>
          <a:xfrm>
            <a:off x="3053166" y="6162427"/>
            <a:ext cx="87155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 a: </a:t>
            </a:r>
          </a:p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Convocatòria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Bases 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reguladores generals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Bases reguladores específiques / Modificació de les Bases reguladores específiques </a:t>
            </a:r>
            <a:endParaRPr lang="ca-E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121277" y="446422"/>
            <a:ext cx="6005412" cy="1587094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63750" y="3252552"/>
            <a:ext cx="5089218" cy="2705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7" y="446422"/>
            <a:ext cx="10323845" cy="6000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873">
            <a:off x="1203062" y="4422267"/>
            <a:ext cx="2754901" cy="27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219063">
            <a:off x="1441240" y="5205549"/>
            <a:ext cx="2278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modalitat de presentació de </a:t>
            </a:r>
            <a:br>
              <a:rPr lang="ca-E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sol·licituds és únicament </a:t>
            </a:r>
            <a:r>
              <a:rPr lang="ca-E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telemàtica</a:t>
            </a:r>
            <a:endParaRPr 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121277" y="446422"/>
            <a:ext cx="6005412" cy="1587094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63750" y="3252552"/>
            <a:ext cx="5089218" cy="2705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2"/>
          <a:srcRect r="5608" b="5537"/>
          <a:stretch/>
        </p:blipFill>
        <p:spPr>
          <a:xfrm>
            <a:off x="1699664" y="496589"/>
            <a:ext cx="10166128" cy="5511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873">
            <a:off x="1222975" y="4147377"/>
            <a:ext cx="2667023" cy="26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QuadreDeText 8"/>
          <p:cNvSpPr txBox="1"/>
          <p:nvPr/>
        </p:nvSpPr>
        <p:spPr>
          <a:xfrm rot="1181920">
            <a:off x="1532203" y="4493463"/>
            <a:ext cx="1800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Descarregueu-vos el </a:t>
            </a:r>
            <a:b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model de </a:t>
            </a:r>
            <a:r>
              <a:rPr lang="ca-E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Memòria </a:t>
            </a:r>
            <a: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 de </a:t>
            </a:r>
            <a:r>
              <a:rPr lang="ca-E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Pressupost</a:t>
            </a:r>
            <a:r>
              <a:rPr lang="ca-E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Més endavant, juntament amb la vostra memòria d’activitat dels 2 darrers anys, els haureu d’annexar a la sol·licitud </a:t>
            </a:r>
            <a:endParaRPr lang="ca-ES" sz="1400" b="1" dirty="0">
              <a:latin typeface="Arial Narrow" panose="020B0606020202030204" pitchFamily="34" charset="0"/>
            </a:endParaRPr>
          </a:p>
        </p:txBody>
      </p:sp>
      <p:sp>
        <p:nvSpPr>
          <p:cNvPr id="10" name="Rectángulo 7"/>
          <p:cNvSpPr/>
          <p:nvPr/>
        </p:nvSpPr>
        <p:spPr>
          <a:xfrm>
            <a:off x="3053166" y="6162427"/>
            <a:ext cx="87155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 a: </a:t>
            </a:r>
          </a:p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Convocatòria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Bases 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reguladores generals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Bases reguladores específiques / Modificació de les Bases reguladores específiques </a:t>
            </a:r>
            <a:endParaRPr lang="ca-E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t="3236" r="-178" b="6140"/>
          <a:stretch/>
        </p:blipFill>
        <p:spPr>
          <a:xfrm>
            <a:off x="1832808" y="526941"/>
            <a:ext cx="9995008" cy="5191933"/>
          </a:xfrm>
          <a:prstGeom prst="rect">
            <a:avLst/>
          </a:prstGeom>
        </p:spPr>
      </p:pic>
      <p:pic>
        <p:nvPicPr>
          <p:cNvPr id="5" name="Picture 6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873">
            <a:off x="863073" y="4422977"/>
            <a:ext cx="2617975" cy="25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QuadreDeText 5"/>
          <p:cNvSpPr txBox="1"/>
          <p:nvPr/>
        </p:nvSpPr>
        <p:spPr>
          <a:xfrm rot="1181920">
            <a:off x="1107091" y="4980209"/>
            <a:ext cx="1819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La presentació de </a:t>
            </a:r>
            <a:br>
              <a:rPr lang="ca-ES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a-E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sol·licituds és </a:t>
            </a:r>
            <a:r>
              <a:rPr lang="ca-ES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només </a:t>
            </a:r>
            <a:r>
              <a:rPr lang="ca-ES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telemàtica</a:t>
            </a:r>
            <a:r>
              <a:rPr lang="ca-E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a-E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 requereix </a:t>
            </a:r>
            <a:r>
              <a:rPr lang="ca-ES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certificat digital</a:t>
            </a:r>
            <a:endParaRPr lang="ca-ES" b="1" u="sng" dirty="0">
              <a:latin typeface="Arial Narrow" panose="020B0606020202030204" pitchFamily="34" charset="0"/>
            </a:endParaRPr>
          </a:p>
        </p:txBody>
      </p:sp>
      <p:sp>
        <p:nvSpPr>
          <p:cNvPr id="7" name="Rectángulo 7"/>
          <p:cNvSpPr/>
          <p:nvPr/>
        </p:nvSpPr>
        <p:spPr>
          <a:xfrm>
            <a:off x="3053166" y="6162427"/>
            <a:ext cx="87155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 a: </a:t>
            </a:r>
          </a:p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Convocatòria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Bases 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reguladores generals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Bases reguladores específiques / Modificació de les Bases reguladores específiques </a:t>
            </a:r>
            <a:endParaRPr lang="ca-E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4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66" y="742211"/>
            <a:ext cx="9958836" cy="5472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7"/>
          <p:cNvSpPr/>
          <p:nvPr/>
        </p:nvSpPr>
        <p:spPr>
          <a:xfrm>
            <a:off x="3053166" y="6162427"/>
            <a:ext cx="87155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 a: </a:t>
            </a:r>
          </a:p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Convocatòria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Bases 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reguladores generals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Bases reguladores específiques / Modificació de les Bases reguladores específiques </a:t>
            </a:r>
            <a:endParaRPr lang="ca-E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9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1871373" y="382978"/>
            <a:ext cx="9473386" cy="1068073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spc="0" dirty="0" smtClean="0">
                <a:latin typeface="+mj-lt"/>
                <a:cs typeface="Arial" panose="020B0604020202020204" pitchFamily="34" charset="0"/>
              </a:rPr>
              <a:t>1. </a:t>
            </a:r>
            <a:r>
              <a:rPr lang="ca-ES" sz="3200" spc="0" dirty="0" smtClean="0">
                <a:latin typeface="+mj-lt"/>
                <a:cs typeface="Arial" panose="020B0604020202020204" pitchFamily="34" charset="0"/>
              </a:rPr>
              <a:t>Descarregar </a:t>
            </a:r>
            <a:r>
              <a:rPr lang="ca-ES" sz="3200" spc="0" dirty="0" smtClean="0">
                <a:latin typeface="+mj-lt"/>
                <a:cs typeface="Arial" panose="020B0604020202020204" pitchFamily="34" charset="0"/>
              </a:rPr>
              <a:t>i emplenar el formulari de sol·licitud </a:t>
            </a:r>
            <a:endParaRPr lang="ca-ES" sz="3200" spc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1948872" y="1109439"/>
            <a:ext cx="9829839" cy="20457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Cal emplenar el formulari de sol·licitud seguint les indicacions que conté.</a:t>
            </a:r>
          </a:p>
          <a:p>
            <a:pPr algn="just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 més, s’haurà d’adjuntar:</a:t>
            </a:r>
          </a:p>
          <a:p>
            <a:pPr marL="285750" indent="-28575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Memòria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explicativa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 detallada de l'activitat per a la qual se sol·licita la subvenció</a:t>
            </a:r>
          </a:p>
          <a:p>
            <a:pPr marL="285750" indent="-28575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Pressupost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complet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 detallat d'ingressos i despeses</a:t>
            </a:r>
          </a:p>
          <a:p>
            <a:pPr marL="285750" indent="-28575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Memòria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o recull d'activitats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dels dos darrers 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a-ES" sz="1400" dirty="0">
              <a:latin typeface="Georgia" panose="02040502050405020303" pitchFamily="18" charset="0"/>
            </a:endParaRP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1549832" y="3950759"/>
            <a:ext cx="10228880" cy="23092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200" dirty="0" smtClean="0">
              <a:solidFill>
                <a:srgbClr val="FFC000"/>
              </a:solidFill>
            </a:endParaRPr>
          </a:p>
          <a:p>
            <a:endParaRPr lang="es-ES" sz="2400" dirty="0">
              <a:solidFill>
                <a:srgbClr val="FFC000"/>
              </a:solidFill>
            </a:endParaRPr>
          </a:p>
        </p:txBody>
      </p:sp>
      <p:pic>
        <p:nvPicPr>
          <p:cNvPr id="10" name="Picture 2" descr="Resultat d'imatges de firmar png"/>
          <p:cNvPicPr/>
          <p:nvPr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943" y="236371"/>
            <a:ext cx="84518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1948873" y="3416722"/>
            <a:ext cx="9023070" cy="1068073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spc="0" dirty="0" smtClean="0">
                <a:latin typeface="+mn-lt"/>
                <a:cs typeface="Arial" panose="020B0604020202020204" pitchFamily="34" charset="0"/>
              </a:rPr>
              <a:t>2. </a:t>
            </a:r>
            <a:r>
              <a:rPr lang="ca-ES" sz="3200" spc="0" dirty="0" smtClean="0">
                <a:latin typeface="+mn-lt"/>
                <a:cs typeface="Arial" panose="020B0604020202020204" pitchFamily="34" charset="0"/>
              </a:rPr>
              <a:t>Validar</a:t>
            </a:r>
            <a:r>
              <a:rPr lang="ca-ES" sz="3200" spc="0" dirty="0" smtClean="0">
                <a:latin typeface="+mn-lt"/>
                <a:cs typeface="Arial" panose="020B0604020202020204" pitchFamily="34" charset="0"/>
              </a:rPr>
              <a:t>, signar i desar</a:t>
            </a:r>
            <a:endParaRPr lang="ca-ES" sz="3200" spc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1976582" y="4211782"/>
            <a:ext cx="9802130" cy="22642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El formulari només es valida si heu emplenat correctament totes les dades obligatòries i heu annexat els documents obligatoris.</a:t>
            </a:r>
          </a:p>
          <a:p>
            <a:pPr algn="just"/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l'heu de modificar un cop validat, desbloquegeu-lo amb el botó "Desbloquejar".</a:t>
            </a:r>
          </a:p>
          <a:p>
            <a:pPr algn="just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Alguns formularis requereixen la signatura digital. Per signar-los cliqueu sobre l'espai de la signatura i seleccioneu el certificat digital que correspongui.</a:t>
            </a:r>
          </a:p>
          <a:p>
            <a:pPr algn="just"/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Deseu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 l'ordinador el formulari emplenat i validat.</a:t>
            </a:r>
          </a:p>
          <a:p>
            <a:pPr algn="just"/>
            <a:endParaRPr lang="ca-ES" sz="1400" dirty="0">
              <a:latin typeface="Georgia" panose="02040502050405020303" pitchFamily="18" charset="0"/>
            </a:endParaRPr>
          </a:p>
        </p:txBody>
      </p:sp>
      <p:pic>
        <p:nvPicPr>
          <p:cNvPr id="13" name="Picture 6" descr="Imatge relacionada"/>
          <p:cNvPicPr/>
          <p:nvPr/>
        </p:nvPicPr>
        <p:blipFill>
          <a:blip r:embed="rId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943" y="3262615"/>
            <a:ext cx="680720" cy="6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1871373" y="382978"/>
            <a:ext cx="9473386" cy="1068073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spc="0" dirty="0" smtClean="0">
                <a:latin typeface="+mn-lt"/>
                <a:cs typeface="Arial" panose="020B0604020202020204" pitchFamily="34" charset="0"/>
              </a:rPr>
              <a:t>3. Seleccionar </a:t>
            </a:r>
            <a:r>
              <a:rPr lang="es-ES" sz="3200" spc="0" dirty="0" smtClean="0">
                <a:latin typeface="+mn-lt"/>
                <a:cs typeface="Arial" panose="020B0604020202020204" pitchFamily="34" charset="0"/>
              </a:rPr>
              <a:t>i enviar</a:t>
            </a:r>
            <a:endParaRPr lang="es-ES" sz="3200" spc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1871372" y="1109439"/>
            <a:ext cx="9907339" cy="20457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Cerqueu el formulari validat que heu deixat al vostre ordinador</a:t>
            </a:r>
            <a:endParaRPr lang="ca-E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a-ES" sz="1400" dirty="0">
              <a:latin typeface="Georgia" panose="02040502050405020303" pitchFamily="18" charset="0"/>
            </a:endParaRP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1549832" y="3950759"/>
            <a:ext cx="10228880" cy="23092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200" dirty="0" smtClean="0">
              <a:solidFill>
                <a:srgbClr val="FFC000"/>
              </a:solidFill>
            </a:endParaRPr>
          </a:p>
          <a:p>
            <a:endParaRPr lang="es-ES" sz="2400" dirty="0">
              <a:solidFill>
                <a:srgbClr val="FFC000"/>
              </a:solidFill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1886142" y="3466536"/>
            <a:ext cx="9156798" cy="1068073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spc="0" dirty="0" smtClean="0">
                <a:latin typeface="+mn-lt"/>
                <a:cs typeface="Arial" panose="020B0604020202020204" pitchFamily="34" charset="0"/>
              </a:rPr>
              <a:t>4. </a:t>
            </a:r>
            <a:r>
              <a:rPr lang="ca-ES" sz="3200" spc="0" dirty="0" smtClean="0">
                <a:latin typeface="+mn-lt"/>
                <a:cs typeface="Arial" panose="020B0604020202020204" pitchFamily="34" charset="0"/>
              </a:rPr>
              <a:t>Confirmació </a:t>
            </a:r>
            <a:r>
              <a:rPr lang="ca-ES" sz="3200" spc="0" dirty="0" smtClean="0">
                <a:latin typeface="+mn-lt"/>
                <a:cs typeface="Arial" panose="020B0604020202020204" pitchFamily="34" charset="0"/>
              </a:rPr>
              <a:t>de tramitació efectuada</a:t>
            </a:r>
            <a:endParaRPr lang="ca-ES" sz="3200" spc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1871373" y="4262081"/>
            <a:ext cx="9945754" cy="23124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Quan la vostra sol·licitud estigui registrada, es mostrarà la pàgina de l'acusament de rebuda amb les dades del tràmit i el document d'acusament de rebuda que heu d'imprimir o desar.</a:t>
            </a:r>
          </a:p>
          <a:p>
            <a:pPr algn="just"/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important imprimir o desar l'acusament de rebuda ja que conté:</a:t>
            </a:r>
          </a:p>
          <a:p>
            <a:pPr marL="285750" indent="-285750" algn="just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d'entrada: data en què s'ha iniciat aquest procediment 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administratiu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Identificador del tràmit: permet fer el seguiment de canvis d'estat de la 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tramitació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a-ES" sz="1400" dirty="0">
              <a:latin typeface="Georgia" panose="02040502050405020303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55" y="1597658"/>
            <a:ext cx="6916212" cy="134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Resultat d'imatges de sumar png"/>
          <p:cNvPicPr/>
          <p:nvPr/>
        </p:nvPicPr>
        <p:blipFill>
          <a:blip r:embed="rId3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65" y="444037"/>
            <a:ext cx="518795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t d'imatges de tick png"/>
          <p:cNvPicPr/>
          <p:nvPr/>
        </p:nvPicPr>
        <p:blipFill>
          <a:blip r:embed="rId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65" y="3226068"/>
            <a:ext cx="610870" cy="79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"/>
          <p:cNvSpPr/>
          <p:nvPr/>
        </p:nvSpPr>
        <p:spPr>
          <a:xfrm>
            <a:off x="6003635" y="3279994"/>
            <a:ext cx="19797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mcasas@icip.cat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paguiar@icip.cat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</a:t>
            </a:r>
          </a:p>
        </p:txBody>
      </p:sp>
      <p:sp>
        <p:nvSpPr>
          <p:cNvPr id="7" name="Rectángulo 3"/>
          <p:cNvSpPr/>
          <p:nvPr/>
        </p:nvSpPr>
        <p:spPr>
          <a:xfrm>
            <a:off x="9144000" y="3295383"/>
            <a:ext cx="1274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667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371 030 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667 365 603</a:t>
            </a:r>
          </a:p>
        </p:txBody>
      </p:sp>
      <p:pic>
        <p:nvPicPr>
          <p:cNvPr id="9" name="Picture 2" descr="Resultat d'imatges de admiracion png"/>
          <p:cNvPicPr>
            <a:picLocks noChangeAspect="1" noChangeArrowheads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12" y="6172870"/>
            <a:ext cx="456530" cy="4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tge relacionada"/>
          <p:cNvPicPr>
            <a:picLocks noChangeAspect="1" noChangeArrowheads="1"/>
          </p:cNvPicPr>
          <p:nvPr/>
        </p:nvPicPr>
        <p:blipFill>
          <a:blip r:embed="rId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43" y="2133085"/>
            <a:ext cx="998957" cy="9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tge relacionada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27" y="2136655"/>
            <a:ext cx="995387" cy="9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tge relacionada"/>
          <p:cNvPicPr>
            <a:picLocks noChangeAspect="1" noChangeArrowheads="1"/>
          </p:cNvPicPr>
          <p:nvPr/>
        </p:nvPicPr>
        <p:blipFill>
          <a:blip r:embed="rId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1" y="2150904"/>
            <a:ext cx="963317" cy="9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2"/>
          <p:cNvSpPr/>
          <p:nvPr/>
        </p:nvSpPr>
        <p:spPr>
          <a:xfrm>
            <a:off x="1548272" y="3279994"/>
            <a:ext cx="5267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Miquel Casas (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jurista)</a:t>
            </a:r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Pablo Aguiar (tècnic de continguts)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8" descr="Imatge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5" name="AutoShape 10" descr="Imatge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6" name="AutoShape 12" descr="Imatge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8" name="AutoShape 16" descr="Resultat d'imatges de twitter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cxnSp>
        <p:nvCxnSpPr>
          <p:cNvPr id="21" name="Conector recto 11"/>
          <p:cNvCxnSpPr/>
          <p:nvPr/>
        </p:nvCxnSpPr>
        <p:spPr>
          <a:xfrm>
            <a:off x="1720312" y="1887415"/>
            <a:ext cx="100119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63750" y="558772"/>
            <a:ext cx="7284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r>
              <a:rPr lang="ca-ES" sz="5000" dirty="0" smtClean="0"/>
              <a:t>Consultes</a:t>
            </a:r>
            <a:endParaRPr lang="ca-ES" sz="5000" dirty="0"/>
          </a:p>
        </p:txBody>
      </p:sp>
      <p:sp>
        <p:nvSpPr>
          <p:cNvPr id="25" name="Rectángulo 7"/>
          <p:cNvSpPr/>
          <p:nvPr/>
        </p:nvSpPr>
        <p:spPr>
          <a:xfrm>
            <a:off x="2671042" y="6198513"/>
            <a:ext cx="87155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Aquest document és únicament divulgatiu i no té cap valor jurídic. La normativa completa que regeix aquestes subvencions es troba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</a:p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Convocatòria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Bases 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reguladores generals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Bases reguladores específiques / Modificació de les Bases reguladores específiques </a:t>
            </a:r>
            <a:endParaRPr lang="ca-E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9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121277" y="446422"/>
            <a:ext cx="6005412" cy="1587094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3875314" y="4833256"/>
            <a:ext cx="3267632" cy="9687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</p:txBody>
      </p:sp>
      <p:sp>
        <p:nvSpPr>
          <p:cNvPr id="7" name="Rectangle 6"/>
          <p:cNvSpPr/>
          <p:nvPr/>
        </p:nvSpPr>
        <p:spPr>
          <a:xfrm>
            <a:off x="2063750" y="558772"/>
            <a:ext cx="7284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s-ES" dirty="0" smtClean="0"/>
          </a:p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273677" y="598822"/>
            <a:ext cx="6005412" cy="1587094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946" y="4449154"/>
            <a:ext cx="3815340" cy="1010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772" y="1714312"/>
            <a:ext cx="74893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50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0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al web </a:t>
            </a:r>
            <a:r>
              <a:rPr lang="es-ES" sz="5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www.icip.cat</a:t>
            </a:r>
            <a:endParaRPr lang="es-ES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a les </a:t>
            </a:r>
            <a:r>
              <a:rPr lang="es-ES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xarxes</a:t>
            </a:r>
            <a:r>
              <a:rPr lang="es-E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  <a:endParaRPr lang="es-E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tg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34" y="4601046"/>
            <a:ext cx="1367759" cy="1367759"/>
          </a:xfrm>
          <a:prstGeom prst="rect">
            <a:avLst/>
          </a:prstGeom>
        </p:spPr>
      </p:pic>
      <p:pic>
        <p:nvPicPr>
          <p:cNvPr id="10" name="Imatge 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59" y="4716232"/>
            <a:ext cx="1074124" cy="1074124"/>
          </a:xfrm>
          <a:prstGeom prst="rect">
            <a:avLst/>
          </a:prstGeom>
        </p:spPr>
      </p:pic>
      <p:pic>
        <p:nvPicPr>
          <p:cNvPr id="12" name="Imatge 11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21" y="4793966"/>
            <a:ext cx="20669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B70E4-9685-B343-A67E-EE7057AB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834" y="2017486"/>
            <a:ext cx="9662332" cy="2235199"/>
          </a:xfrm>
        </p:spPr>
        <p:txBody>
          <a:bodyPr/>
          <a:lstStyle/>
          <a:p>
            <a:r>
              <a:rPr lang="ca-ES" sz="5400" u="none" dirty="0" smtClean="0"/>
              <a:t/>
            </a:r>
            <a:br>
              <a:rPr lang="ca-ES" sz="5400" u="none" dirty="0" smtClean="0"/>
            </a:br>
            <a:r>
              <a:rPr lang="ca-ES" sz="5400" u="none" dirty="0" smtClean="0"/>
              <a:t>Subvencions per a projectes d'entitats sense afany de lucre destinats </a:t>
            </a:r>
            <a:br>
              <a:rPr lang="ca-ES" sz="5400" u="none" dirty="0" smtClean="0"/>
            </a:br>
            <a:r>
              <a:rPr lang="ca-ES" sz="5400" u="none" dirty="0" smtClean="0"/>
              <a:t>al foment de la pau</a:t>
            </a:r>
            <a:endParaRPr lang="ca-ES" sz="5400" u="non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AF8AE0-3DF1-7C4F-9EAF-D969A1B99058}"/>
              </a:ext>
            </a:extLst>
          </p:cNvPr>
          <p:cNvSpPr/>
          <p:nvPr/>
        </p:nvSpPr>
        <p:spPr>
          <a:xfrm>
            <a:off x="4995030" y="6341195"/>
            <a:ext cx="22019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CONVOCATÒRIA 2021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3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010257" y="319315"/>
            <a:ext cx="9758420" cy="5639033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2400" spc="0" dirty="0" smtClean="0"/>
          </a:p>
          <a:p>
            <a:pPr>
              <a:lnSpc>
                <a:spcPct val="100000"/>
              </a:lnSpc>
            </a:pPr>
            <a:endParaRPr lang="ca-ES" sz="2400" spc="0" dirty="0" smtClean="0"/>
          </a:p>
          <a:p>
            <a:pPr defTabSz="914330">
              <a:lnSpc>
                <a:spcPct val="100000"/>
              </a:lnSpc>
            </a:pPr>
            <a:r>
              <a:rPr lang="ca-ES" sz="5000" dirty="0" smtClean="0">
                <a:latin typeface="+mn-lt"/>
                <a:ea typeface="+mn-ea"/>
                <a:cs typeface="+mn-cs"/>
              </a:rPr>
              <a:t>Entitats </a:t>
            </a:r>
            <a:r>
              <a:rPr lang="ca-ES" sz="5000" dirty="0" smtClean="0">
                <a:latin typeface="+mn-lt"/>
                <a:ea typeface="+mn-ea"/>
                <a:cs typeface="+mn-cs"/>
              </a:rPr>
              <a:t>destinatàries </a:t>
            </a:r>
            <a:endParaRPr lang="ca-ES" sz="5000" dirty="0">
              <a:latin typeface="+mn-lt"/>
              <a:ea typeface="+mn-ea"/>
              <a:cs typeface="+mn-cs"/>
            </a:endParaRPr>
          </a:p>
          <a:p>
            <a:pPr marL="342900" indent="-342900" algn="ctr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ca-ES" sz="2400" spc="0" dirty="0" smtClean="0"/>
          </a:p>
          <a:p>
            <a:pPr marL="342900" indent="-342900" algn="ctr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ca-ES" sz="2400" b="1" spc="0" dirty="0" smtClean="0"/>
              <a:t>Associacions, fundacions o cooperatives sense ànim de lucre amb seu a Catalunya</a:t>
            </a:r>
          </a:p>
          <a:p>
            <a:pPr marL="342900" indent="-342900" algn="ctr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ca-ES" sz="2400" b="1" spc="0" dirty="0" smtClean="0"/>
          </a:p>
          <a:p>
            <a:pPr algn="ctr">
              <a:lnSpc>
                <a:spcPct val="100000"/>
              </a:lnSpc>
              <a:buClr>
                <a:srgbClr val="FFC000"/>
              </a:buClr>
            </a:pPr>
            <a:r>
              <a:rPr lang="ca-ES" sz="1800" b="1" spc="0" dirty="0" smtClean="0"/>
              <a:t>Queden expressament excloses d'aquestes subvencions les universitats, els partits polítics, els sindicats, les associacions empresarials i les administracions públiques.</a:t>
            </a:r>
          </a:p>
          <a:p>
            <a:pPr marL="342900" indent="-342900" algn="ctr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ca-ES" sz="2400" b="1" spc="0" dirty="0" smtClean="0"/>
          </a:p>
          <a:p>
            <a:pPr>
              <a:lnSpc>
                <a:spcPct val="100000"/>
              </a:lnSpc>
            </a:pPr>
            <a:endParaRPr lang="es-ES" sz="5000" spc="0" dirty="0" smtClean="0"/>
          </a:p>
          <a:p>
            <a:pPr>
              <a:lnSpc>
                <a:spcPct val="100000"/>
              </a:lnSpc>
            </a:pPr>
            <a:endParaRPr lang="es-ES" sz="5000" spc="0" dirty="0"/>
          </a:p>
          <a:p>
            <a:pPr>
              <a:lnSpc>
                <a:spcPct val="100000"/>
              </a:lnSpc>
            </a:pPr>
            <a:endParaRPr lang="es-ES" sz="5000" spc="0" dirty="0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63750" y="3252552"/>
            <a:ext cx="5089218" cy="2705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</p:txBody>
      </p:sp>
      <p:sp>
        <p:nvSpPr>
          <p:cNvPr id="4" name="Rectangle 3"/>
          <p:cNvSpPr/>
          <p:nvPr/>
        </p:nvSpPr>
        <p:spPr>
          <a:xfrm>
            <a:off x="2063749" y="2859813"/>
            <a:ext cx="893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ca-ES" b="1" i="0" dirty="0">
              <a:solidFill>
                <a:srgbClr val="2E2B2B"/>
              </a:solidFill>
              <a:effectLst/>
              <a:latin typeface="Karla"/>
            </a:endParaRPr>
          </a:p>
        </p:txBody>
      </p:sp>
      <p:pic>
        <p:nvPicPr>
          <p:cNvPr id="7" name="Picture 4" descr="Imatge relacionada"/>
          <p:cNvPicPr/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3" y="3132103"/>
            <a:ext cx="1007745" cy="1007745"/>
          </a:xfrm>
          <a:prstGeom prst="rect">
            <a:avLst/>
          </a:prstGeom>
          <a:noFill/>
          <a:extLst/>
        </p:spPr>
      </p:pic>
      <p:sp>
        <p:nvSpPr>
          <p:cNvPr id="8" name="Rectángulo 7"/>
          <p:cNvSpPr/>
          <p:nvPr/>
        </p:nvSpPr>
        <p:spPr>
          <a:xfrm>
            <a:off x="3053166" y="6162427"/>
            <a:ext cx="87155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 a: </a:t>
            </a:r>
          </a:p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Convocatòria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Bases 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reguladores generals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Bases reguladores específiques / Modificació de les Bases reguladores específiques </a:t>
            </a:r>
            <a:endParaRPr lang="ca-E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063750" y="794985"/>
            <a:ext cx="6005412" cy="902560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63750" y="3252552"/>
            <a:ext cx="5089218" cy="2705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</p:txBody>
      </p:sp>
      <p:sp>
        <p:nvSpPr>
          <p:cNvPr id="4" name="Rectangle 3"/>
          <p:cNvSpPr/>
          <p:nvPr/>
        </p:nvSpPr>
        <p:spPr>
          <a:xfrm>
            <a:off x="2063750" y="1697545"/>
            <a:ext cx="893854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Polítiques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 pau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 experiències de construcció de pau i reconciliació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Campanyes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del moviment per la pau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Experiències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 l'ús de la </a:t>
            </a:r>
            <a:r>
              <a:rPr lang="ca-ES" sz="2200" dirty="0" err="1">
                <a:latin typeface="Arial" panose="020B0604020202020204" pitchFamily="34" charset="0"/>
                <a:cs typeface="Arial" panose="020B0604020202020204" pitchFamily="34" charset="0"/>
              </a:rPr>
              <a:t>noviolència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Pràctiques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d'articulació de la convivència, enfortiment comunitari i   cohesió social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Situacions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d'alta conflictivitat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ca-ES" sz="2400" dirty="0" smtClean="0">
              <a:solidFill>
                <a:srgbClr val="2E2B2B"/>
              </a:solidFill>
              <a:latin typeface="Karla"/>
            </a:endParaRPr>
          </a:p>
          <a:p>
            <a:pPr>
              <a:buClr>
                <a:srgbClr val="FFFF00"/>
              </a:buClr>
            </a:pPr>
            <a:endParaRPr lang="ca-ES" sz="2400" dirty="0" smtClean="0">
              <a:solidFill>
                <a:srgbClr val="2E2B2B"/>
              </a:solidFill>
              <a:latin typeface="Karl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3750" y="55877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r>
              <a:rPr lang="ca-ES" sz="5000" dirty="0"/>
              <a:t>Àmbits d’interès</a:t>
            </a:r>
          </a:p>
        </p:txBody>
      </p:sp>
      <p:sp>
        <p:nvSpPr>
          <p:cNvPr id="6" name="Rectángulo 7"/>
          <p:cNvSpPr/>
          <p:nvPr/>
        </p:nvSpPr>
        <p:spPr>
          <a:xfrm>
            <a:off x="3053166" y="6162427"/>
            <a:ext cx="87155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 a: </a:t>
            </a:r>
          </a:p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Convocatòria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Bases 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reguladores generals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Bases reguladores específiques / Modificació de les Bases reguladores específiques </a:t>
            </a:r>
            <a:endParaRPr lang="ca-E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063750" y="794985"/>
            <a:ext cx="6005412" cy="2064828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sp>
        <p:nvSpPr>
          <p:cNvPr id="7" name="Rectangle 6"/>
          <p:cNvSpPr/>
          <p:nvPr/>
        </p:nvSpPr>
        <p:spPr>
          <a:xfrm>
            <a:off x="2063750" y="157668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r>
              <a:rPr lang="ca-ES" sz="5000" dirty="0" smtClean="0"/>
              <a:t>Convocatòria 2021</a:t>
            </a:r>
            <a:endParaRPr lang="ca-ES" sz="5000" dirty="0"/>
          </a:p>
        </p:txBody>
      </p:sp>
      <p:sp>
        <p:nvSpPr>
          <p:cNvPr id="6" name="Rectángulo 13"/>
          <p:cNvSpPr/>
          <p:nvPr/>
        </p:nvSpPr>
        <p:spPr>
          <a:xfrm>
            <a:off x="2666067" y="1857492"/>
            <a:ext cx="7272808" cy="940714"/>
          </a:xfrm>
          <a:prstGeom prst="rect">
            <a:avLst/>
          </a:prstGeom>
          <a:ln w="127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entitat pot presentar com a </a:t>
            </a:r>
            <a:r>
              <a:rPr lang="ca-E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màxim </a:t>
            </a:r>
            <a:r>
              <a:rPr lang="ca-E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projecte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esultat d'imatges de person png"/>
          <p:cNvPicPr/>
          <p:nvPr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89" y="1991358"/>
            <a:ext cx="579120" cy="6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13"/>
          <p:cNvSpPr/>
          <p:nvPr/>
        </p:nvSpPr>
        <p:spPr>
          <a:xfrm>
            <a:off x="2493818" y="2973092"/>
            <a:ext cx="9256565" cy="1462012"/>
          </a:xfrm>
          <a:prstGeom prst="rect">
            <a:avLst/>
          </a:prstGeom>
          <a:ln w="127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projectes s'han d'implementar en el període màxim </a:t>
            </a:r>
            <a:r>
              <a:rPr lang="ca-E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dotze mesos</a:t>
            </a:r>
            <a:r>
              <a:rPr lang="ca-E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a-E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comptats </a:t>
            </a: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la data de notificació de la resolució de concessió </a:t>
            </a:r>
          </a:p>
        </p:txBody>
      </p:sp>
      <p:sp>
        <p:nvSpPr>
          <p:cNvPr id="10" name="Rectángulo 13"/>
          <p:cNvSpPr/>
          <p:nvPr/>
        </p:nvSpPr>
        <p:spPr>
          <a:xfrm>
            <a:off x="2393484" y="4609990"/>
            <a:ext cx="9373410" cy="1207605"/>
          </a:xfrm>
          <a:prstGeom prst="rect">
            <a:avLst/>
          </a:prstGeom>
          <a:ln w="127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L'import mínim que s'atorga per projecte és </a:t>
            </a:r>
            <a:r>
              <a:rPr lang="ca-E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3.000 euros </a:t>
            </a:r>
            <a:r>
              <a:rPr lang="ca-E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el màxim </a:t>
            </a:r>
            <a:r>
              <a:rPr lang="ca-E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12.000 euros</a:t>
            </a:r>
            <a:endParaRPr lang="ca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Resultat d'imatges de calendario pn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14" y="3340517"/>
            <a:ext cx="636270" cy="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tge relacionada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83" y="4811898"/>
            <a:ext cx="579119" cy="5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7"/>
          <p:cNvSpPr/>
          <p:nvPr/>
        </p:nvSpPr>
        <p:spPr>
          <a:xfrm>
            <a:off x="3053166" y="6162427"/>
            <a:ext cx="87155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 a: </a:t>
            </a:r>
          </a:p>
          <a:p>
            <a:pPr algn="r"/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Convocatòria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Bases </a:t>
            </a:r>
            <a:r>
              <a:rPr lang="ca-E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reguladores generals </a:t>
            </a:r>
            <a:r>
              <a:rPr lang="ca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Bases reguladores específiques / Modificació de les Bases reguladores específiques </a:t>
            </a:r>
            <a:endParaRPr lang="ca-E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133600" y="508000"/>
            <a:ext cx="8225050" cy="655683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5000" spc="0" dirty="0" smtClean="0">
                <a:latin typeface="+mj-lt"/>
              </a:rPr>
              <a:t>Despeses subvencionables</a:t>
            </a:r>
            <a:endParaRPr lang="ca-ES" sz="5000" spc="0" dirty="0">
              <a:latin typeface="+mj-lt"/>
            </a:endParaRPr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20528" y="2041235"/>
            <a:ext cx="9758184" cy="11139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Remuneració de personal </a:t>
            </a:r>
            <a:r>
              <a:rPr lang="ca-ES" sz="1800" dirty="0" smtClean="0"/>
              <a:t>assalariat.</a:t>
            </a:r>
            <a:endParaRPr lang="ca-ES" sz="1800" dirty="0" smtClean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Despeses corrents de béns i </a:t>
            </a:r>
            <a:r>
              <a:rPr lang="ca-ES" sz="1800" dirty="0" smtClean="0"/>
              <a:t>serveis: material </a:t>
            </a:r>
            <a:r>
              <a:rPr lang="ca-ES" sz="1800" dirty="0" smtClean="0"/>
              <a:t>no inventariable; subministraments; comunicacions, despeses postals i missatgeria; reunions, conferències i formació; publicitat i difusió; publicacions i traduccions; viatges i despeses d’estades en règim de només allotjament</a:t>
            </a:r>
            <a:r>
              <a:rPr lang="ca-ES" sz="1800" dirty="0" smtClean="0"/>
              <a:t>).</a:t>
            </a:r>
            <a:endParaRPr lang="ca-ES" sz="1800" dirty="0" smtClean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Despeses indirectes (</a:t>
            </a:r>
            <a:r>
              <a:rPr lang="ca-ES" sz="1800" dirty="0" smtClean="0"/>
              <a:t>màxim </a:t>
            </a:r>
            <a:r>
              <a:rPr lang="ca-ES" sz="1800" dirty="0" smtClean="0"/>
              <a:t>10</a:t>
            </a:r>
            <a:r>
              <a:rPr lang="ca-ES" sz="1800" dirty="0" smtClean="0"/>
              <a:t>%): </a:t>
            </a:r>
            <a:r>
              <a:rPr lang="ca-ES" sz="1800" dirty="0" smtClean="0"/>
              <a:t>despeses comunes als diferents serveis o activitats que realitza l'entitat beneficiària, despeses de lloguer, material d'oficina, aigua, llum, calefacció, neteja, manteniment i d'altres de característiques </a:t>
            </a:r>
            <a:r>
              <a:rPr lang="ca-ES" sz="1800" dirty="0" smtClean="0"/>
              <a:t>similars. </a:t>
            </a:r>
            <a:endParaRPr lang="ca-ES" sz="1800" dirty="0" smtClean="0"/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s-ES" sz="2200" dirty="0" smtClean="0">
              <a:solidFill>
                <a:srgbClr val="FFC000"/>
              </a:solidFill>
            </a:endParaRPr>
          </a:p>
          <a:p>
            <a:endParaRPr lang="es-ES" sz="2400" dirty="0">
              <a:solidFill>
                <a:srgbClr val="FFC000"/>
              </a:solidFill>
            </a:endParaRPr>
          </a:p>
        </p:txBody>
      </p:sp>
      <p:pic>
        <p:nvPicPr>
          <p:cNvPr id="6" name="Picture 8" descr="Resultat d'imatges de gastos png"/>
          <p:cNvPicPr/>
          <p:nvPr/>
        </p:nvPicPr>
        <p:blipFill>
          <a:blip r:embed="rId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56" y="508000"/>
            <a:ext cx="695960" cy="6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matge relacionad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05" y="557414"/>
            <a:ext cx="750351" cy="7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207490" y="1847273"/>
            <a:ext cx="9571221" cy="44127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L'adquisició de béns per al funcionament ordinari de les entitats.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La construcció i adquisició de béns immobles o obres de conservació o millora d'aquests béns.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L'adquisició de maquinària, utillatge, mobiliari i equipaments, incloent-hi equips informàtics, així com els treballs d'instal·lació i muntatge que calguin.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Les atencions protocol·làries i de naturalesa similar, com ara obsequis o àpats.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Les despeses de manutenció dels treballadors.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Les valoritzacions de treball voluntari.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800" dirty="0" smtClean="0"/>
              <a:t>Les despeses de quilometratge, el lloguer de vehicles i els taxis.</a:t>
            </a:r>
          </a:p>
          <a:p>
            <a:endParaRPr lang="es-ES" sz="2200" dirty="0" smtClean="0">
              <a:solidFill>
                <a:srgbClr val="FFC000"/>
              </a:solidFill>
            </a:endParaRPr>
          </a:p>
          <a:p>
            <a:endParaRPr lang="es-ES" sz="2400" dirty="0">
              <a:solidFill>
                <a:srgbClr val="FFC000"/>
              </a:solidFill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124364" y="544946"/>
            <a:ext cx="7878618" cy="1228436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5000" spc="0" dirty="0" smtClean="0">
                <a:latin typeface="+mj-lt"/>
              </a:rPr>
              <a:t>Despeses </a:t>
            </a:r>
            <a:r>
              <a:rPr lang="ca-ES" sz="5000" spc="0" dirty="0" smtClean="0">
                <a:latin typeface="+mj-lt"/>
              </a:rPr>
              <a:t>no subvencionables</a:t>
            </a:r>
            <a:endParaRPr lang="ca-ES" sz="5000" spc="0" dirty="0">
              <a:latin typeface="+mj-lt"/>
            </a:endParaRPr>
          </a:p>
        </p:txBody>
      </p:sp>
      <p:pic>
        <p:nvPicPr>
          <p:cNvPr id="7" name="Picture 8" descr="Resultat d'imatges de gastos png"/>
          <p:cNvPicPr/>
          <p:nvPr/>
        </p:nvPicPr>
        <p:blipFill>
          <a:blip r:embed="rId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87" y="545279"/>
            <a:ext cx="695960" cy="6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tge relacionad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89" y="816816"/>
            <a:ext cx="543741" cy="5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022764" y="471055"/>
            <a:ext cx="8335886" cy="692628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5000" spc="0" dirty="0" smtClean="0">
                <a:latin typeface="+mj-lt"/>
              </a:rPr>
              <a:t>Criteris de </a:t>
            </a:r>
            <a:r>
              <a:rPr lang="ca-ES" sz="5000" spc="0" dirty="0" smtClean="0">
                <a:latin typeface="+mj-lt"/>
              </a:rPr>
              <a:t>selecció</a:t>
            </a:r>
            <a:endParaRPr lang="ca-ES" sz="5000" spc="0" dirty="0">
              <a:latin typeface="+mj-lt"/>
            </a:endParaRPr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22764" y="914400"/>
            <a:ext cx="9988422" cy="594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0">
              <a:lnSpc>
                <a:spcPct val="150000"/>
              </a:lnSpc>
              <a:buClr>
                <a:srgbClr val="FFFF00"/>
              </a:buClr>
            </a:pPr>
            <a:endParaRPr lang="ca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30">
              <a:lnSpc>
                <a:spcPct val="150000"/>
              </a:lnSpc>
              <a:buClr>
                <a:srgbClr val="FFFF00"/>
              </a:buClr>
            </a:pPr>
            <a:r>
              <a:rPr lang="ca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valoraran les sol·licituds sobre un màxim total de 100 punts, repartits de la manera següent: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Qualitat del projecte presentat (fins a 25 punts).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Viabilitat tècnica del projecte (fins a 10 punts).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Viabilitat econòmica del projecte (fins a 10 punts).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Impacte (fins a 15 punts).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Adequació a les àrees d'interès de l'ICIP (fins a 20 punts).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d'associacions, fundacions o cooperatives implicades en el projecte i/o en la xarxa (fins a 5 punts).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grau d'inclusió i coherència amb els enfocaments transversals propis de l'ICIP: no-violència, seguretat humana, apoderament de les víctimes, perspectiva de gènere i de diversitat (fins a 15 punts).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projectes d’entitats amb domicili social fora de l’AMB rebran 5 punts addicionals. </a:t>
            </a:r>
          </a:p>
          <a:p>
            <a:pPr marL="342900" indent="-342900" defTabSz="91433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Els projectes presentats per entitats que no hagin concorregut en les darreres 5 convocatòries rebran 4 punts addicionals. 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 smtClean="0">
              <a:solidFill>
                <a:srgbClr val="FFC000"/>
              </a:solidFill>
            </a:endParaRPr>
          </a:p>
          <a:p>
            <a:endParaRPr lang="es-E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 recte 22"/>
          <p:cNvCxnSpPr/>
          <p:nvPr/>
        </p:nvCxnSpPr>
        <p:spPr>
          <a:xfrm flipH="1">
            <a:off x="9863128" y="5947587"/>
            <a:ext cx="11104" cy="5288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3">
            <a:extLst>
              <a:ext uri="{FF2B5EF4-FFF2-40B4-BE49-F238E27FC236}">
                <a16:creationId xmlns:a16="http://schemas.microsoft.com/office/drawing/2014/main" id="{ABD53957-340C-354C-B487-C1E4D854A516}"/>
              </a:ext>
            </a:extLst>
          </p:cNvPr>
          <p:cNvSpPr txBox="1">
            <a:spLocks/>
          </p:cNvSpPr>
          <p:nvPr/>
        </p:nvSpPr>
        <p:spPr>
          <a:xfrm>
            <a:off x="2091741" y="673972"/>
            <a:ext cx="6005412" cy="979372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kern="1200" spc="-151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endParaRPr lang="es-ES" sz="1600" spc="0" dirty="0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D63D946-D299-A64A-9603-CBC8F8050181}"/>
              </a:ext>
            </a:extLst>
          </p:cNvPr>
          <p:cNvSpPr txBox="1">
            <a:spLocks/>
          </p:cNvSpPr>
          <p:nvPr/>
        </p:nvSpPr>
        <p:spPr>
          <a:xfrm>
            <a:off x="2063750" y="3252552"/>
            <a:ext cx="5089218" cy="2705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</p:txBody>
      </p:sp>
      <p:sp>
        <p:nvSpPr>
          <p:cNvPr id="7" name="Rectangle 6"/>
          <p:cNvSpPr/>
          <p:nvPr/>
        </p:nvSpPr>
        <p:spPr>
          <a:xfrm>
            <a:off x="2063751" y="263757"/>
            <a:ext cx="72352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r>
              <a:rPr lang="ca-ES" sz="5000" dirty="0" smtClean="0"/>
              <a:t>Procediment de concessió</a:t>
            </a:r>
            <a:endParaRPr lang="ca-ES" sz="5000" dirty="0"/>
          </a:p>
        </p:txBody>
      </p:sp>
      <p:pic>
        <p:nvPicPr>
          <p:cNvPr id="6" name="Picture 4" descr="Resultat d'imatges de calendario png"/>
          <p:cNvPicPr>
            <a:picLocks noChangeAspect="1" noChangeArrowheads="1"/>
          </p:cNvPicPr>
          <p:nvPr/>
        </p:nvPicPr>
        <p:blipFill>
          <a:blip r:embed="rId2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71" y="1932119"/>
            <a:ext cx="591758" cy="5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70732004"/>
              </p:ext>
            </p:extLst>
          </p:nvPr>
        </p:nvGraphicFramePr>
        <p:xfrm>
          <a:off x="2469354" y="1473727"/>
          <a:ext cx="853940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23"/>
          <p:cNvSpPr/>
          <p:nvPr/>
        </p:nvSpPr>
        <p:spPr>
          <a:xfrm>
            <a:off x="989775" y="2878508"/>
            <a:ext cx="5349031" cy="772980"/>
          </a:xfrm>
          <a:prstGeom prst="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180000" rIns="36000" bIns="36000"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termini de presentació </a:t>
            </a:r>
            <a:r>
              <a:rPr lang="ca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sol·licituds s'inicia</a:t>
            </a:r>
            <a:br>
              <a:rPr lang="ca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d’abril de 2021 </a:t>
            </a:r>
            <a:r>
              <a:rPr lang="ca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finalitza el </a:t>
            </a:r>
            <a:r>
              <a:rPr lang="ca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de maig de </a:t>
            </a:r>
            <a:r>
              <a:rPr lang="ca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/>
          </a:p>
        </p:txBody>
      </p:sp>
      <p:sp>
        <p:nvSpPr>
          <p:cNvPr id="13" name="Rectángulo 23"/>
          <p:cNvSpPr/>
          <p:nvPr/>
        </p:nvSpPr>
        <p:spPr>
          <a:xfrm>
            <a:off x="8594849" y="3141342"/>
            <a:ext cx="2594928" cy="531756"/>
          </a:xfrm>
          <a:prstGeom prst="rect">
            <a:avLst/>
          </a:prstGeom>
          <a:ln w="9525">
            <a:solidFill>
              <a:srgbClr val="FFE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180000" rIns="36000" bIns="36000" rtlCol="0" anchor="ctr"/>
          <a:lstStyle/>
          <a:p>
            <a:pPr algn="ctr"/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Pagament 70 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% de l'import de la subvenció 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atorgada (bestreta)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/>
          </a:p>
        </p:txBody>
      </p:sp>
      <p:cxnSp>
        <p:nvCxnSpPr>
          <p:cNvPr id="14" name="Connector recte 13"/>
          <p:cNvCxnSpPr>
            <a:endCxn id="13" idx="0"/>
          </p:cNvCxnSpPr>
          <p:nvPr/>
        </p:nvCxnSpPr>
        <p:spPr>
          <a:xfrm flipH="1">
            <a:off x="9892313" y="2612500"/>
            <a:ext cx="11104" cy="5288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Resultat d'imatges de ejecuciÃ³n png"/>
          <p:cNvPicPr>
            <a:picLocks noChangeAspect="1" noChangeArrowheads="1"/>
          </p:cNvPicPr>
          <p:nvPr/>
        </p:nvPicPr>
        <p:blipFill>
          <a:blip r:embed="rId8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32" y="5060441"/>
            <a:ext cx="850097" cy="8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63750" y="3786578"/>
            <a:ext cx="7213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r>
              <a:rPr lang="ca-ES" sz="5000" dirty="0" smtClean="0"/>
              <a:t>Procediment d’execució</a:t>
            </a:r>
            <a:endParaRPr lang="ca-ES" sz="5000" dirty="0"/>
          </a:p>
        </p:txBody>
      </p:sp>
      <p:pic>
        <p:nvPicPr>
          <p:cNvPr id="17" name="Picture 6" descr="Resultat d'imatges de admiracion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17" y="2832885"/>
            <a:ext cx="896953" cy="8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039432493"/>
              </p:ext>
            </p:extLst>
          </p:nvPr>
        </p:nvGraphicFramePr>
        <p:xfrm>
          <a:off x="2469353" y="4758740"/>
          <a:ext cx="853940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Rectángulo 23"/>
          <p:cNvSpPr/>
          <p:nvPr/>
        </p:nvSpPr>
        <p:spPr>
          <a:xfrm>
            <a:off x="8523552" y="6287850"/>
            <a:ext cx="2594928" cy="531756"/>
          </a:xfrm>
          <a:prstGeom prst="rect">
            <a:avLst/>
          </a:prstGeom>
          <a:ln w="9525">
            <a:solidFill>
              <a:srgbClr val="FFE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180000" rIns="36000" bIns="36000" rtlCol="0" anchor="ctr"/>
          <a:lstStyle/>
          <a:p>
            <a:pPr algn="ctr"/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Pagament 30 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% de l'import de la subvenció 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atorgada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6794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algn="ctr"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5EE846EDAE643A3BA1CA9BAE17BBA" ma:contentTypeVersion="12" ma:contentTypeDescription="Crea un document nou" ma:contentTypeScope="" ma:versionID="9640baec1694e36da443ea637625f804">
  <xsd:schema xmlns:xsd="http://www.w3.org/2001/XMLSchema" xmlns:xs="http://www.w3.org/2001/XMLSchema" xmlns:p="http://schemas.microsoft.com/office/2006/metadata/properties" xmlns:ns3="b78b1e8c-a0b9-4704-8ffb-37c92c393b91" xmlns:ns4="de567345-7962-4eda-b848-48f69d812b3a" targetNamespace="http://schemas.microsoft.com/office/2006/metadata/properties" ma:root="true" ma:fieldsID="a0a7f4551a305673fe1eba1b3b0bf4bf" ns3:_="" ns4:_="">
    <xsd:import namespace="b78b1e8c-a0b9-4704-8ffb-37c92c393b91"/>
    <xsd:import namespace="de567345-7962-4eda-b848-48f69d812b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b1e8c-a0b9-4704-8ffb-37c92c393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67345-7962-4eda-b848-48f69d812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053A4D-0FCD-4276-A882-50C0F3045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8b1e8c-a0b9-4704-8ffb-37c92c393b91"/>
    <ds:schemaRef ds:uri="de567345-7962-4eda-b848-48f69d812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D7DF0F-4FAB-47E5-80F2-07B85DF08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812A00-139B-4907-AA5B-587E93E70EE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de567345-7962-4eda-b848-48f69d812b3a"/>
    <ds:schemaRef ds:uri="http://schemas.openxmlformats.org/package/2006/metadata/core-properties"/>
    <ds:schemaRef ds:uri="b78b1e8c-a0b9-4704-8ffb-37c92c393b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993</Words>
  <Application>Microsoft Office PowerPoint</Application>
  <PresentationFormat>Pantalla panoràmica</PresentationFormat>
  <Paragraphs>119</Paragraphs>
  <Slides>20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Georgia</vt:lpstr>
      <vt:lpstr>Karla</vt:lpstr>
      <vt:lpstr>Wingdings</vt:lpstr>
      <vt:lpstr>2_Diseño personalizado</vt:lpstr>
      <vt:lpstr>Presentació del PowerPoint</vt:lpstr>
      <vt:lpstr> Subvencions per a projectes d'entitats sense afany de lucre destinats  al foment de la pau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Dublin_Design</dc:creator>
  <cp:lastModifiedBy>Riera Casals, Eugenia</cp:lastModifiedBy>
  <cp:revision>279</cp:revision>
  <dcterms:created xsi:type="dcterms:W3CDTF">2016-11-10T06:07:03Z</dcterms:created>
  <dcterms:modified xsi:type="dcterms:W3CDTF">2021-04-30T08:04:16Z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0x010100F0E5EE846EDAE643A3BA1CA9BAE17BBA</vt:lpwstr>
  </property>
</Properties>
</file>